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3" r:id="rId2"/>
    <p:sldId id="273" r:id="rId3"/>
    <p:sldId id="331" r:id="rId4"/>
    <p:sldId id="334" r:id="rId5"/>
    <p:sldId id="274" r:id="rId6"/>
    <p:sldId id="277" r:id="rId7"/>
    <p:sldId id="270" r:id="rId8"/>
    <p:sldId id="305" r:id="rId9"/>
    <p:sldId id="306" r:id="rId10"/>
    <p:sldId id="276" r:id="rId11"/>
    <p:sldId id="337" r:id="rId12"/>
    <p:sldId id="309" r:id="rId13"/>
    <p:sldId id="330" r:id="rId14"/>
    <p:sldId id="307" r:id="rId15"/>
    <p:sldId id="342" r:id="rId16"/>
    <p:sldId id="338" r:id="rId17"/>
    <p:sldId id="272" r:id="rId18"/>
    <p:sldId id="280" r:id="rId19"/>
    <p:sldId id="257" r:id="rId20"/>
    <p:sldId id="281" r:id="rId21"/>
    <p:sldId id="269" r:id="rId22"/>
    <p:sldId id="258" r:id="rId23"/>
    <p:sldId id="259" r:id="rId24"/>
    <p:sldId id="282" r:id="rId25"/>
    <p:sldId id="339" r:id="rId26"/>
    <p:sldId id="319" r:id="rId27"/>
    <p:sldId id="293" r:id="rId28"/>
    <p:sldId id="290" r:id="rId29"/>
    <p:sldId id="294" r:id="rId30"/>
    <p:sldId id="295" r:id="rId31"/>
    <p:sldId id="302" r:id="rId32"/>
    <p:sldId id="304" r:id="rId33"/>
    <p:sldId id="292" r:id="rId34"/>
    <p:sldId id="298" r:id="rId35"/>
    <p:sldId id="333" r:id="rId36"/>
    <p:sldId id="323" r:id="rId37"/>
    <p:sldId id="324" r:id="rId38"/>
    <p:sldId id="328" r:id="rId39"/>
    <p:sldId id="325" r:id="rId40"/>
    <p:sldId id="308" r:id="rId41"/>
    <p:sldId id="336" r:id="rId42"/>
    <p:sldId id="335" r:id="rId43"/>
    <p:sldId id="343" r:id="rId44"/>
    <p:sldId id="317" r:id="rId45"/>
    <p:sldId id="320" r:id="rId46"/>
    <p:sldId id="286" r:id="rId47"/>
    <p:sldId id="341" r:id="rId48"/>
    <p:sldId id="318" r:id="rId49"/>
    <p:sldId id="321" r:id="rId50"/>
    <p:sldId id="26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32750-CCC0-4450-B6CA-4741F2B71224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E6DB-CBBA-4455-8F8F-6A38C73FC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5BE-CBAE-43CE-B780-888EB261302B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0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C05B-EBE9-44F1-AAD8-630E45AC3939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8CA9-EB63-4090-8B35-AD6BAF914E07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48D1-F996-4B04-BB1A-A37901F82878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1B2C-CF7D-4A11-BB0E-DC62DE80C131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3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C6E2-5923-47BC-8041-789D02A0694C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140F-85C3-42A7-BCC2-A8B4EE73372D}" type="datetime1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D4FA-A7E3-46B1-807F-EE04727DE99A}" type="datetime1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7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2D3B-8448-4BFF-A917-F9F0A6220AF5}" type="datetime1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4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87D41-486C-43E5-9092-3C9B460BA277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4026-FB13-4D16-808B-21CC970CDB54}" type="datetime1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9C7A4-B349-4AD4-86EC-9C24148C77AC}" type="datetime1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78BE-8D44-459B-8973-7F025381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1.png"/><Relationship Id="rId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1.png"/><Relationship Id="rId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6928" y="2476380"/>
            <a:ext cx="6905898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Deep learning in reach movement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2800" dirty="0"/>
          </a:p>
          <a:p>
            <a:pPr algn="ctr"/>
            <a:r>
              <a:rPr lang="en-US" sz="2800" dirty="0" smtClean="0"/>
              <a:t>James Mathew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1" y="5792409"/>
            <a:ext cx="952561" cy="646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6" y="352081"/>
            <a:ext cx="2447319" cy="53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655" y="352081"/>
            <a:ext cx="2041883" cy="760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615" y="5955173"/>
            <a:ext cx="1628923" cy="661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75" y="5492407"/>
            <a:ext cx="3365450" cy="1124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81" y="2788648"/>
            <a:ext cx="1152661" cy="802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8264" y="2788648"/>
            <a:ext cx="1603318" cy="106271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3100" y="4465278"/>
            <a:ext cx="260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Jonathan et al 2020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4130" y="4761523"/>
            <a:ext cx="645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TaskImage</a:t>
            </a:r>
            <a:r>
              <a:rPr lang="en-US" dirty="0" smtClean="0"/>
              <a:t> – CNN-Visual features-RNN- Muscle Velocity- Behavior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48180" y="833503"/>
            <a:ext cx="3968526" cy="3598989"/>
            <a:chOff x="2562903" y="803099"/>
            <a:chExt cx="5694104" cy="48525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03" y="857723"/>
              <a:ext cx="5694104" cy="47979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360902" y="820321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AIP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55488" y="803099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0661" y="820321"/>
              <a:ext cx="77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F5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3" y="1613397"/>
            <a:ext cx="2171700" cy="3038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73" y="1613397"/>
            <a:ext cx="1790700" cy="2857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68021" y="1284366"/>
            <a:ext cx="540605" cy="2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86131" y="1285149"/>
            <a:ext cx="540605" cy="2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365" y="1841692"/>
            <a:ext cx="1371600" cy="2590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12271" y="1284366"/>
            <a:ext cx="89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721" y="2147178"/>
            <a:ext cx="573425" cy="5783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556" y="3637792"/>
            <a:ext cx="573425" cy="5783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09814" y="1284366"/>
            <a:ext cx="89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3177" y="5316132"/>
            <a:ext cx="11223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visuomotor</a:t>
            </a:r>
            <a:r>
              <a:rPr lang="en-US" dirty="0" smtClean="0"/>
              <a:t> </a:t>
            </a:r>
            <a:r>
              <a:rPr lang="en-US" dirty="0"/>
              <a:t>gradient from AIP to F5 to M1 </a:t>
            </a:r>
            <a:r>
              <a:rPr lang="en-US" dirty="0" smtClean="0"/>
              <a:t>that transforms </a:t>
            </a:r>
            <a:r>
              <a:rPr lang="en-US" dirty="0"/>
              <a:t>visual features of objects into muscle kinematic </a:t>
            </a:r>
            <a:r>
              <a:rPr lang="en-US" dirty="0" smtClean="0"/>
              <a:t>signals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These provide </a:t>
            </a:r>
            <a:r>
              <a:rPr lang="en-US" dirty="0"/>
              <a:t>snapshots in time and cannot explain the temporal evolution of neural population activity </a:t>
            </a:r>
            <a:r>
              <a:rPr lang="en-US" dirty="0" smtClean="0"/>
              <a:t>nor the </a:t>
            </a:r>
            <a:r>
              <a:rPr lang="en-US" dirty="0"/>
              <a:t>computational mechanisms required to complete the task.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neuronal recordings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Previous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data from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data / Implementation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Summary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734213" y="292868"/>
            <a:ext cx="516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Computational model of reach  movement - LQG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89" y="1241902"/>
            <a:ext cx="2554887" cy="1772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2" y="1397008"/>
            <a:ext cx="3058341" cy="79611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885926" y="1354432"/>
            <a:ext cx="2442220" cy="1754326"/>
            <a:chOff x="9016555" y="1327260"/>
            <a:chExt cx="2442220" cy="1754326"/>
          </a:xfrm>
        </p:grpSpPr>
        <p:sp>
          <p:nvSpPr>
            <p:cNvPr id="10" name="TextBox 9"/>
            <p:cNvSpPr txBox="1"/>
            <p:nvPr/>
          </p:nvSpPr>
          <p:spPr>
            <a:xfrm>
              <a:off x="9016555" y="1327260"/>
              <a:ext cx="3593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ẋ</a:t>
              </a:r>
            </a:p>
            <a:p>
              <a:r>
                <a:rPr lang="en-US" dirty="0" smtClean="0"/>
                <a:t>ẏ</a:t>
              </a:r>
            </a:p>
            <a:p>
              <a:r>
                <a:rPr lang="en-US" dirty="0"/>
                <a:t>ẍ</a:t>
              </a:r>
            </a:p>
            <a:p>
              <a:r>
                <a:rPr lang="en-US" dirty="0" smtClean="0"/>
                <a:t>ÿ</a:t>
              </a:r>
            </a:p>
            <a:p>
              <a:r>
                <a:rPr lang="en-US" dirty="0" err="1" smtClean="0"/>
                <a:t>ḟx</a:t>
              </a:r>
              <a:endParaRPr lang="en-US" dirty="0" smtClean="0"/>
            </a:p>
            <a:p>
              <a:r>
                <a:rPr lang="en-US" dirty="0" err="1" smtClean="0"/>
                <a:t>ḟy</a:t>
              </a:r>
              <a:endParaRPr lang="en-US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44297" y="1830043"/>
              <a:ext cx="348343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40685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47040" y="1327260"/>
              <a:ext cx="3605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</a:p>
            <a:p>
              <a:r>
                <a:rPr lang="en-US" dirty="0" smtClean="0"/>
                <a:t>y</a:t>
              </a:r>
            </a:p>
            <a:p>
              <a:r>
                <a:rPr lang="en-US" dirty="0"/>
                <a:t>ẋ</a:t>
              </a:r>
            </a:p>
            <a:p>
              <a:r>
                <a:rPr lang="en-US" dirty="0"/>
                <a:t>ẏ</a:t>
              </a:r>
            </a:p>
            <a:p>
              <a:r>
                <a:rPr lang="en-US" dirty="0" err="1" smtClean="0"/>
                <a:t>fx</a:t>
              </a:r>
              <a:endParaRPr lang="en-US" dirty="0" smtClean="0"/>
            </a:p>
            <a:p>
              <a:r>
                <a:rPr lang="en-US" dirty="0" err="1" smtClean="0"/>
                <a:t>fy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03171" y="1835091"/>
              <a:ext cx="37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847822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48085" y="169406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</a:t>
              </a:r>
              <a:r>
                <a:rPr lang="en-US" dirty="0" err="1" smtClean="0"/>
                <a:t>x</a:t>
              </a:r>
              <a:endParaRPr lang="en-US" dirty="0" smtClean="0"/>
            </a:p>
            <a:p>
              <a:r>
                <a:rPr lang="en-US" dirty="0" err="1" smtClean="0"/>
                <a:t>uy</a:t>
              </a:r>
              <a:endParaRPr lang="en-US" dirty="0" smtClean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5763" y="766481"/>
            <a:ext cx="26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dynamical system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41010" y="802959"/>
            <a:ext cx="170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619617" y="806516"/>
            <a:ext cx="31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representation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3640" y="3599438"/>
            <a:ext cx="4721328" cy="3095150"/>
            <a:chOff x="7341754" y="3724219"/>
            <a:chExt cx="4721328" cy="30951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058" y="4482832"/>
              <a:ext cx="4141645" cy="233653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74775" y="3735757"/>
              <a:ext cx="46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41754" y="3735757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10056" y="3735757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</a:t>
              </a:r>
              <a:endParaRPr lang="en-US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81246" y="3724219"/>
              <a:ext cx="433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478781" y="3741636"/>
              <a:ext cx="58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k+1</a:t>
              </a:r>
              <a:endParaRPr lang="en-US" baseline="-250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1039411" y="3908885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7341754" y="4043020"/>
              <a:ext cx="4647216" cy="455092"/>
              <a:chOff x="7419061" y="6459084"/>
              <a:chExt cx="4647216" cy="45509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632833" y="6488668"/>
                <a:ext cx="433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 smtClean="0"/>
                  <a:t>k</a:t>
                </a:r>
                <a:endParaRPr lang="en-US" baseline="-250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735188" y="6544844"/>
                <a:ext cx="468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419061" y="6459084"/>
                <a:ext cx="433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endParaRPr lang="en-US" baseline="-25000" dirty="0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11039411" y="4313446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725932" y="3389493"/>
            <a:ext cx="5313479" cy="3151206"/>
            <a:chOff x="2143577" y="1348741"/>
            <a:chExt cx="8472897" cy="469949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3577" y="1348741"/>
              <a:ext cx="8343900" cy="46482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365033" y="2066846"/>
              <a:ext cx="438845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A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69054" y="3002740"/>
              <a:ext cx="747527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x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83198" y="2059264"/>
              <a:ext cx="43344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u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321371" y="2041793"/>
              <a:ext cx="43344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B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495148" y="2063500"/>
              <a:ext cx="1121326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k+1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3811297" y="3784104"/>
              <a:ext cx="34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587156" y="3826927"/>
              <a:ext cx="64165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ỹ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90490" y="3481109"/>
              <a:ext cx="385416" cy="60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H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33851" y="5451542"/>
              <a:ext cx="912665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y</a:t>
              </a:r>
              <a:r>
                <a:rPr lang="en-US" sz="2000" b="1" baseline="-25000" dirty="0" err="1" smtClean="0">
                  <a:solidFill>
                    <a:srgbClr val="FF0000"/>
                  </a:solidFill>
                </a:rPr>
                <a:t>k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31171" y="4101316"/>
              <a:ext cx="468394" cy="5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95495" y="6533368"/>
            <a:ext cx="254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Shadmehr,Krakeur</a:t>
            </a:r>
            <a:r>
              <a:rPr lang="en-US" sz="1400" dirty="0" smtClean="0"/>
              <a:t> (2008)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34213" y="292868"/>
            <a:ext cx="516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Computational model of reach  movement - LQG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357849" y="2461305"/>
            <a:ext cx="5231902" cy="1966396"/>
            <a:chOff x="783766" y="4604404"/>
            <a:chExt cx="5231902" cy="1966396"/>
          </a:xfrm>
        </p:grpSpPr>
        <p:sp>
          <p:nvSpPr>
            <p:cNvPr id="23" name="TextBox 22"/>
            <p:cNvSpPr txBox="1"/>
            <p:nvPr/>
          </p:nvSpPr>
          <p:spPr>
            <a:xfrm>
              <a:off x="2669171" y="4604404"/>
              <a:ext cx="1459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 vector (</a:t>
              </a:r>
              <a:r>
                <a:rPr lang="en-US" dirty="0" err="1" smtClean="0"/>
                <a:t>Ux,uy</a:t>
              </a:r>
              <a:r>
                <a:rPr lang="en-US" dirty="0" smtClean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3766" y="4604404"/>
              <a:ext cx="13672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Start-end coordinate /initial state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x</a:t>
              </a:r>
              <a:r>
                <a:rPr lang="en-US" baseline="-25000" dirty="0" err="1" smtClean="0"/>
                <a:t>start</a:t>
              </a:r>
              <a:r>
                <a:rPr lang="en-US" dirty="0" err="1" smtClean="0"/>
                <a:t>,y</a:t>
              </a:r>
              <a:r>
                <a:rPr lang="en-US" baseline="-25000" dirty="0" err="1" smtClean="0"/>
                <a:t>start</a:t>
              </a:r>
              <a:r>
                <a:rPr lang="en-US" dirty="0" smtClean="0"/>
                <a:t>, </a:t>
              </a:r>
              <a:r>
                <a:rPr lang="en-US" dirty="0" err="1" smtClean="0"/>
                <a:t>x</a:t>
              </a:r>
              <a:r>
                <a:rPr lang="en-US" baseline="-25000" dirty="0" err="1" smtClean="0"/>
                <a:t>end</a:t>
              </a:r>
              <a:r>
                <a:rPr lang="en-US" dirty="0" err="1" smtClean="0"/>
                <a:t>,y</a:t>
              </a:r>
              <a:r>
                <a:rPr lang="en-US" baseline="-25000" dirty="0" err="1" smtClean="0"/>
                <a:t>end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151011" y="519586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54605" y="517964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556210" y="4717975"/>
              <a:ext cx="1459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Trajectory dynamics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ẋ,ẏ,ẍ,ÿ,ḟx,ḟy</a:t>
              </a:r>
              <a:r>
                <a:rPr lang="en-US" dirty="0" smtClean="0"/>
                <a:t>)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38" y="5886177"/>
              <a:ext cx="1051795" cy="6846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196" y="5886176"/>
              <a:ext cx="619273" cy="6846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470" y="6179653"/>
              <a:ext cx="621836" cy="26226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89" y="2475128"/>
            <a:ext cx="2055086" cy="197870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395741" y="415634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60908" y="2501714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3" idx="4"/>
          </p:cNvCxnSpPr>
          <p:nvPr/>
        </p:nvCxnSpPr>
        <p:spPr>
          <a:xfrm flipH="1" flipV="1">
            <a:off x="2504600" y="2702012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9565622" y="2753460"/>
            <a:ext cx="2442220" cy="1754326"/>
            <a:chOff x="9016555" y="1327260"/>
            <a:chExt cx="2442220" cy="1754326"/>
          </a:xfrm>
        </p:grpSpPr>
        <p:sp>
          <p:nvSpPr>
            <p:cNvPr id="36" name="TextBox 35"/>
            <p:cNvSpPr txBox="1"/>
            <p:nvPr/>
          </p:nvSpPr>
          <p:spPr>
            <a:xfrm>
              <a:off x="9016555" y="1327260"/>
              <a:ext cx="3593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ẋ</a:t>
              </a:r>
            </a:p>
            <a:p>
              <a:r>
                <a:rPr lang="en-US" dirty="0" smtClean="0"/>
                <a:t>ẏ</a:t>
              </a:r>
            </a:p>
            <a:p>
              <a:r>
                <a:rPr lang="en-US" dirty="0"/>
                <a:t>ẍ</a:t>
              </a:r>
            </a:p>
            <a:p>
              <a:r>
                <a:rPr lang="en-US" dirty="0" smtClean="0"/>
                <a:t>ÿ</a:t>
              </a:r>
            </a:p>
            <a:p>
              <a:r>
                <a:rPr lang="en-US" dirty="0" err="1" smtClean="0"/>
                <a:t>ḟx</a:t>
              </a:r>
              <a:endParaRPr lang="en-US" dirty="0" smtClean="0"/>
            </a:p>
            <a:p>
              <a:r>
                <a:rPr lang="en-US" dirty="0" err="1" smtClean="0"/>
                <a:t>ḟy</a:t>
              </a:r>
              <a:endParaRPr lang="en-US" dirty="0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44297" y="1830043"/>
              <a:ext cx="348343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40685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147040" y="1327260"/>
              <a:ext cx="3605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</a:p>
            <a:p>
              <a:r>
                <a:rPr lang="en-US" dirty="0" smtClean="0"/>
                <a:t>y</a:t>
              </a:r>
            </a:p>
            <a:p>
              <a:r>
                <a:rPr lang="en-US" dirty="0"/>
                <a:t>ẋ</a:t>
              </a:r>
            </a:p>
            <a:p>
              <a:r>
                <a:rPr lang="en-US" dirty="0"/>
                <a:t>ẏ</a:t>
              </a:r>
            </a:p>
            <a:p>
              <a:r>
                <a:rPr lang="en-US" dirty="0" err="1" smtClean="0"/>
                <a:t>fx</a:t>
              </a:r>
              <a:endParaRPr lang="en-US" dirty="0" smtClean="0"/>
            </a:p>
            <a:p>
              <a:r>
                <a:rPr lang="en-US" dirty="0" err="1" smtClean="0"/>
                <a:t>fy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03171" y="1835091"/>
              <a:ext cx="374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847822" y="1830043"/>
              <a:ext cx="322218" cy="37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048085" y="169406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</a:t>
              </a:r>
              <a:r>
                <a:rPr lang="en-US" dirty="0" err="1" smtClean="0"/>
                <a:t>x</a:t>
              </a:r>
              <a:endParaRPr lang="en-US" dirty="0" smtClean="0"/>
            </a:p>
            <a:p>
              <a:r>
                <a:rPr lang="en-US" dirty="0" err="1" smtClean="0"/>
                <a:t>uy</a:t>
              </a:r>
              <a:endParaRPr lang="en-US" dirty="0" smtClean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299313" y="2205544"/>
            <a:ext cx="31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space representation</a:t>
            </a:r>
            <a:endParaRPr 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3478123"/>
            <a:ext cx="3431721" cy="2817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87" y="3478123"/>
            <a:ext cx="3247754" cy="2904376"/>
          </a:xfrm>
          <a:prstGeom prst="rect">
            <a:avLst/>
          </a:prstGeom>
        </p:spPr>
      </p:pic>
      <p:pic>
        <p:nvPicPr>
          <p:cNvPr id="7" name="jPCAmovi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350" y="3756376"/>
            <a:ext cx="3014435" cy="2260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987041" y="200297"/>
            <a:ext cx="698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Rotational dynamics in PCA space for the computational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9560" y="3571710"/>
            <a:ext cx="20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Baseline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70C0"/>
                </a:solidFill>
              </a:rPr>
              <a:t>CW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CCW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854" y="843219"/>
            <a:ext cx="2055086" cy="197870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86489" y="898469"/>
            <a:ext cx="322216" cy="1881052"/>
            <a:chOff x="4380411" y="1324791"/>
            <a:chExt cx="322216" cy="1881052"/>
          </a:xfrm>
        </p:grpSpPr>
        <p:sp>
          <p:nvSpPr>
            <p:cNvPr id="9" name="Oval 8"/>
            <p:cNvSpPr/>
            <p:nvPr/>
          </p:nvSpPr>
          <p:spPr>
            <a:xfrm>
              <a:off x="4415244" y="2979420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380411" y="1324791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endCxn id="10" idx="4"/>
            </p:cNvCxnSpPr>
            <p:nvPr/>
          </p:nvCxnSpPr>
          <p:spPr>
            <a:xfrm flipH="1" flipV="1">
              <a:off x="4524103" y="1525089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294811" y="893841"/>
            <a:ext cx="1819947" cy="1881052"/>
            <a:chOff x="5468983" y="905691"/>
            <a:chExt cx="1819947" cy="1881052"/>
          </a:xfrm>
        </p:grpSpPr>
        <p:sp>
          <p:nvSpPr>
            <p:cNvPr id="13" name="TextBox 12"/>
            <p:cNvSpPr txBox="1"/>
            <p:nvPr/>
          </p:nvSpPr>
          <p:spPr>
            <a:xfrm>
              <a:off x="6431551" y="1654054"/>
              <a:ext cx="857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CCW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468983" y="905691"/>
              <a:ext cx="1084217" cy="1881052"/>
              <a:chOff x="5468983" y="905691"/>
              <a:chExt cx="1084217" cy="188105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265817" y="2560320"/>
                <a:ext cx="287383" cy="22642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230983" y="905691"/>
                <a:ext cx="287383" cy="20029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>
                <a:stCxn id="15" idx="0"/>
                <a:endCxn id="16" idx="4"/>
              </p:cNvCxnSpPr>
              <p:nvPr/>
            </p:nvCxnSpPr>
            <p:spPr>
              <a:xfrm flipH="1" flipV="1">
                <a:off x="6374675" y="1105989"/>
                <a:ext cx="34834" cy="1454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5468983" y="1289804"/>
                <a:ext cx="710957" cy="1157306"/>
                <a:chOff x="6043749" y="1289804"/>
                <a:chExt cx="710957" cy="1157306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6337220" y="1289804"/>
                  <a:ext cx="41748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6171230" y="1579130"/>
                  <a:ext cx="57366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6043749" y="1868456"/>
                  <a:ext cx="70114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6171230" y="2167688"/>
                  <a:ext cx="57366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6337220" y="2447110"/>
                  <a:ext cx="4076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" name="Group 45"/>
          <p:cNvGrpSpPr/>
          <p:nvPr/>
        </p:nvGrpSpPr>
        <p:grpSpPr>
          <a:xfrm>
            <a:off x="7334450" y="904749"/>
            <a:ext cx="1413021" cy="1881052"/>
            <a:chOff x="6829985" y="856312"/>
            <a:chExt cx="1413021" cy="1881052"/>
          </a:xfrm>
        </p:grpSpPr>
        <p:sp>
          <p:nvSpPr>
            <p:cNvPr id="26" name="Oval 25"/>
            <p:cNvSpPr/>
            <p:nvPr/>
          </p:nvSpPr>
          <p:spPr>
            <a:xfrm>
              <a:off x="7237166" y="251094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202332" y="85631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0"/>
              <a:endCxn id="27" idx="4"/>
            </p:cNvCxnSpPr>
            <p:nvPr/>
          </p:nvCxnSpPr>
          <p:spPr>
            <a:xfrm flipH="1" flipV="1">
              <a:off x="7346024" y="1056610"/>
              <a:ext cx="34834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7532049" y="1217451"/>
              <a:ext cx="710957" cy="1157306"/>
              <a:chOff x="7135466" y="1266830"/>
              <a:chExt cx="710957" cy="1157306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7135466" y="1266830"/>
                <a:ext cx="41748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7145274" y="1556155"/>
                <a:ext cx="57366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7145274" y="1845484"/>
                <a:ext cx="701149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7145274" y="2134810"/>
                <a:ext cx="57366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145274" y="2424136"/>
                <a:ext cx="35057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6829985" y="1592445"/>
              <a:ext cx="744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CW</a:t>
              </a:r>
              <a:endParaRPr lang="en-US" dirty="0"/>
            </a:p>
          </p:txBody>
        </p: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177" y="383177"/>
            <a:ext cx="470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reaching movements : Neural nets / Brain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3" y="5192078"/>
            <a:ext cx="2155077" cy="10084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826823" y="5691186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5330" y="5506520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578793" y="5691187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5349" y="5475582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63949" y="5854768"/>
            <a:ext cx="17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35659" y="5854768"/>
            <a:ext cx="207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behavior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4583" y="3762103"/>
            <a:ext cx="185209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Mathematical model</a:t>
            </a:r>
          </a:p>
          <a:p>
            <a:pPr algn="ctr"/>
            <a:r>
              <a:rPr lang="en-US" dirty="0" smtClean="0"/>
              <a:t>LQG controller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99140" y="4034448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59076" y="4034448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2633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95632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98783" y="4210813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85148" y="4210813"/>
            <a:ext cx="176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trajectory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4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6" grpId="0"/>
      <p:bldP spid="28" grpId="0"/>
      <p:bldP spid="31" grpId="0" animBg="1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Previous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data from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data / Implementation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Summary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6" y="1023921"/>
            <a:ext cx="108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Autoencoding</a:t>
            </a:r>
            <a:r>
              <a:rPr lang="en-US" dirty="0"/>
              <a:t> – dimension reduction technique</a:t>
            </a: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With initial and target states as inputs, deep network can be trained to output an accurate temporal profile of the optimal command and state trajectory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5784" y="205361"/>
            <a:ext cx="696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Neural Nets :Auto decoder nets for motor control functions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32" y="2318250"/>
            <a:ext cx="9086850" cy="2981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4424" y="6117578"/>
            <a:ext cx="2859733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Bernicker</a:t>
            </a:r>
            <a:r>
              <a:rPr lang="en-US" dirty="0" smtClean="0"/>
              <a:t> &amp; </a:t>
            </a:r>
            <a:r>
              <a:rPr lang="en-US" dirty="0" err="1" smtClean="0"/>
              <a:t>Kording</a:t>
            </a:r>
            <a:r>
              <a:rPr lang="en-US" dirty="0" smtClean="0"/>
              <a:t> (2015)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8432" y="4893231"/>
            <a:ext cx="1082105" cy="369332"/>
            <a:chOff x="1038431" y="4990011"/>
            <a:chExt cx="1082105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038431" y="499001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600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0465" y="499001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400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5784" y="4893231"/>
            <a:ext cx="1082105" cy="369332"/>
            <a:chOff x="1038431" y="4990011"/>
            <a:chExt cx="10821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038431" y="499001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400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0465" y="499001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00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35809" y="4893231"/>
            <a:ext cx="1936119" cy="369332"/>
            <a:chOff x="4235809" y="4893231"/>
            <a:chExt cx="19361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4235809" y="489323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600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7843" y="489323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00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44220" y="489323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100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81857" y="4893231"/>
              <a:ext cx="59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55589" y="5339244"/>
            <a:ext cx="23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4   10      100   400  600   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066417" y="4458357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031584" y="2803728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25" idx="4"/>
          </p:cNvCxnSpPr>
          <p:nvPr/>
        </p:nvCxnSpPr>
        <p:spPr>
          <a:xfrm flipH="1" flipV="1">
            <a:off x="11175276" y="3004026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210108" y="356063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600ms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772503" y="2203269"/>
            <a:ext cx="121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  <p:bldP spid="25" grpId="0" animBg="1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48609" y="3725053"/>
            <a:ext cx="34245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target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20 images per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CNN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layers = [ ...</a:t>
            </a:r>
          </a:p>
          <a:p>
            <a:r>
              <a:rPr lang="en-US" dirty="0"/>
              <a:t>    </a:t>
            </a:r>
            <a:r>
              <a:rPr lang="en-US" dirty="0" err="1"/>
              <a:t>imageInputLayer</a:t>
            </a:r>
            <a:r>
              <a:rPr lang="en-US" dirty="0"/>
              <a:t>([28 28 1])</a:t>
            </a:r>
          </a:p>
          <a:p>
            <a:r>
              <a:rPr lang="en-US" dirty="0"/>
              <a:t>    convolution2dLayer(12,25)</a:t>
            </a:r>
          </a:p>
          <a:p>
            <a:r>
              <a:rPr lang="en-US" dirty="0"/>
              <a:t>    </a:t>
            </a:r>
            <a:r>
              <a:rPr lang="en-US" dirty="0" err="1"/>
              <a:t>reluLayer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fullyConnectedLayer</a:t>
            </a:r>
            <a:r>
              <a:rPr lang="en-US" dirty="0"/>
              <a:t>(4)</a:t>
            </a:r>
          </a:p>
          <a:p>
            <a:r>
              <a:rPr lang="en-US" dirty="0"/>
              <a:t>    </a:t>
            </a:r>
            <a:r>
              <a:rPr lang="en-US" dirty="0" err="1"/>
              <a:t>regressionLayer</a:t>
            </a:r>
            <a:r>
              <a:rPr lang="en-US" dirty="0" smtClean="0"/>
              <a:t>];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1" y="1420669"/>
            <a:ext cx="1450858" cy="1881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0" y="1420669"/>
            <a:ext cx="1469430" cy="188139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540385" y="1867711"/>
            <a:ext cx="840966" cy="219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40" y="1349400"/>
            <a:ext cx="2017187" cy="20293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39" y="964613"/>
            <a:ext cx="223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Extrinsic work space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8040" y="949234"/>
            <a:ext cx="223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Intrinsic joint space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86836" y="1420669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8090" y="2087624"/>
            <a:ext cx="9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2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Previous works (DL in reach movements)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data from </a:t>
            </a:r>
            <a:r>
              <a:rPr lang="en-US" dirty="0">
                <a:latin typeface="HelveticaNeue-Light"/>
              </a:rPr>
              <a:t>d</a:t>
            </a:r>
            <a:r>
              <a:rPr lang="en-US" dirty="0" smtClean="0"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Neue-Light"/>
              </a:rPr>
              <a:t>CNN- LSTM </a:t>
            </a:r>
            <a:r>
              <a:rPr lang="en-US" dirty="0" smtClean="0">
                <a:latin typeface="HelveticaNeue-Light"/>
              </a:rPr>
              <a:t>model </a:t>
            </a:r>
            <a:r>
              <a:rPr lang="en-US" dirty="0">
                <a:latin typeface="HelveticaNeue-Light"/>
              </a:rPr>
              <a:t>for reach trajectory </a:t>
            </a:r>
            <a:r>
              <a:rPr lang="en-US" dirty="0" smtClean="0"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Closed loop with sensory feedback and </a:t>
            </a:r>
            <a:r>
              <a:rPr lang="en-US" dirty="0" smtClean="0"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data / Implementation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Summary </a:t>
            </a:r>
            <a:endParaRPr lang="en-US" dirty="0"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353056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0569" y="806858"/>
            <a:ext cx="259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Supervised training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113727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58220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26750" y="3512888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1736140" y="1733635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81" y="1181743"/>
            <a:ext cx="1285261" cy="12731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789" y="1181743"/>
            <a:ext cx="1277343" cy="126648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28989" y="1229266"/>
            <a:ext cx="123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Dynamical</a:t>
            </a:r>
          </a:p>
          <a:p>
            <a:pPr algn="ctr"/>
            <a:r>
              <a:rPr lang="en-US" dirty="0" smtClean="0"/>
              <a:t> System</a:t>
            </a:r>
          </a:p>
          <a:p>
            <a:pPr algn="ctr"/>
            <a:r>
              <a:rPr lang="en-US" dirty="0" smtClean="0"/>
              <a:t>LQG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8501819" y="1633771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396" y="1189969"/>
            <a:ext cx="1251401" cy="1239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496" y="1174767"/>
            <a:ext cx="1273616" cy="12627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94668" y="1129402"/>
            <a:ext cx="123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 decoder NN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605" y="1168827"/>
            <a:ext cx="1277343" cy="12664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93016" y="1273251"/>
            <a:ext cx="123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 encoder NN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4202277" y="1761730"/>
            <a:ext cx="940526" cy="19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686736" y="820637"/>
            <a:ext cx="235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Dimension reduction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5" grpId="0"/>
      <p:bldP spid="33" grpId="0"/>
      <p:bldP spid="34" grpId="0"/>
      <p:bldP spid="19" grpId="0"/>
      <p:bldP spid="20" grpId="0" animBg="1"/>
      <p:bldP spid="27" grpId="0"/>
      <p:bldP spid="29" grpId="0" animBg="1"/>
      <p:bldP spid="35" grpId="0"/>
      <p:bldP spid="38" grpId="0"/>
      <p:bldP spid="39" grpId="0" animBg="1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7372" y="1078892"/>
            <a:ext cx="74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hand movements in 8 directions : Input data for </a:t>
            </a:r>
            <a:r>
              <a:rPr lang="en-US" dirty="0" err="1" smtClean="0"/>
              <a:t>autoencoding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4879" y="5451565"/>
            <a:ext cx="940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matrix dimension: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(51 </a:t>
            </a:r>
            <a:r>
              <a:rPr lang="en-US" dirty="0" err="1" smtClean="0"/>
              <a:t>xPos</a:t>
            </a:r>
            <a:r>
              <a:rPr lang="en-US" dirty="0" smtClean="0"/>
              <a:t> Shoulder,51 </a:t>
            </a:r>
            <a:r>
              <a:rPr lang="en-US" dirty="0" err="1" smtClean="0"/>
              <a:t>xPos</a:t>
            </a:r>
            <a:r>
              <a:rPr lang="en-US" dirty="0" smtClean="0"/>
              <a:t> Elbow,51 </a:t>
            </a:r>
            <a:r>
              <a:rPr lang="en-US" dirty="0" err="1" smtClean="0"/>
              <a:t>Vel</a:t>
            </a:r>
            <a:r>
              <a:rPr lang="en-US" dirty="0" smtClean="0"/>
              <a:t> Shoulder, 51 </a:t>
            </a:r>
            <a:r>
              <a:rPr lang="en-US" dirty="0" err="1" smtClean="0"/>
              <a:t>Vel</a:t>
            </a:r>
            <a:r>
              <a:rPr lang="en-US" dirty="0" smtClean="0"/>
              <a:t> Elbow, 51 Control command Shoulder, 51 Control command Elbow) * (20trials*8direction)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304 * 160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31" y="1605950"/>
            <a:ext cx="5915025" cy="3343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88353" y="4949225"/>
            <a:ext cx="282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Todorov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E. and Li, W. (2005)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1605950"/>
            <a:ext cx="3323296" cy="334327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58194" y="2847703"/>
            <a:ext cx="940526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68439" y="1765898"/>
            <a:ext cx="17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Dynamical Network</a:t>
            </a:r>
          </a:p>
          <a:p>
            <a:pPr algn="ctr"/>
            <a:r>
              <a:rPr lang="en-US" dirty="0" smtClean="0"/>
              <a:t>LQG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57716" y="260708"/>
            <a:ext cx="307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 – Auto decoder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3" y="1592916"/>
            <a:ext cx="2720884" cy="2367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375" y="1592916"/>
            <a:ext cx="2728911" cy="2393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24" y="1566518"/>
            <a:ext cx="3237955" cy="2393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118" y="1566518"/>
            <a:ext cx="2678912" cy="2420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36" y="4818546"/>
            <a:ext cx="9851982" cy="1381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9989" y="1197186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1162" y="1224614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76359" y="1197186"/>
            <a:ext cx="160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AutoEncoder3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19729" y="1197186"/>
            <a:ext cx="184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Feedforward 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63737" y="4396418"/>
            <a:ext cx="231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ully stacked layer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77701" y="365488"/>
            <a:ext cx="608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Trajectory velocity : Deep net auto encoder-decoder training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885509"/>
            <a:ext cx="72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X, Y</a:t>
            </a:r>
          </a:p>
          <a:p>
            <a:r>
              <a:rPr lang="en-US" dirty="0" err="1" smtClean="0"/>
              <a:t>Start,end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98574" y="5047443"/>
            <a:ext cx="168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Shoulder,elbow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pos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, motor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8" y="1858872"/>
            <a:ext cx="3318240" cy="3061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5" y="1858871"/>
            <a:ext cx="4559125" cy="30614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62953" y="1288869"/>
            <a:ext cx="296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 decoded test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7403" y="1288869"/>
            <a:ext cx="26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 fully stacked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5747" y="470263"/>
            <a:ext cx="762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angle to trajectory velocity : Fully stacked </a:t>
            </a:r>
            <a:r>
              <a:rPr lang="en-US" dirty="0" err="1" smtClean="0"/>
              <a:t>autodecoder</a:t>
            </a:r>
            <a:r>
              <a:rPr lang="en-US" dirty="0" smtClean="0"/>
              <a:t> network training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39754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353056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389657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113727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547468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618781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58220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37318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60863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2807" y="3434115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014720" y="287232"/>
            <a:ext cx="6895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CNN-Auto decoder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generation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23" y="985635"/>
            <a:ext cx="2226890" cy="1927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35" y="988196"/>
            <a:ext cx="1828904" cy="1995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611" y="985635"/>
            <a:ext cx="1846781" cy="1998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394" y="1013255"/>
            <a:ext cx="1839099" cy="19982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48903" y="1515655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Autodecoder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467802" y="21508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667940" y="2140953"/>
            <a:ext cx="576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27284" y="1651302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Previous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data from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Neue-Light"/>
              </a:rPr>
              <a:t>CNN- LSTM </a:t>
            </a:r>
            <a:r>
              <a:rPr lang="en-US" dirty="0" smtClean="0">
                <a:latin typeface="HelveticaNeue-Light"/>
              </a:rPr>
              <a:t>model </a:t>
            </a:r>
            <a:r>
              <a:rPr lang="en-US" dirty="0">
                <a:latin typeface="HelveticaNeue-Light"/>
              </a:rPr>
              <a:t>for reach trajectory </a:t>
            </a:r>
            <a:r>
              <a:rPr lang="en-US" dirty="0" smtClean="0"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Neue-Light"/>
              </a:rPr>
              <a:t>Closed loop with sensory feedback and </a:t>
            </a:r>
            <a:r>
              <a:rPr lang="en-US" dirty="0" smtClean="0"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data / Implementation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Summary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4" y="2157142"/>
            <a:ext cx="5639209" cy="2490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83" y="547072"/>
            <a:ext cx="5516859" cy="285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83" y="3668214"/>
            <a:ext cx="5526268" cy="2822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32555" y="343817"/>
            <a:ext cx="69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Benefits of Long Short Term Memory (LSTM) nets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00" y="5470156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0" y="4228265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780" y="3754595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29336" y="3710109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979" y="3998856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16" y="5470156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7722347" y="5686700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228" y="5703169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84754" y="4427239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94368" y="4982899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27231" y="4860980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4982" y="3932293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0221" y="389572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7089" y="568670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3810" y="4922144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2807" y="3747627"/>
            <a:ext cx="156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 RNN </a:t>
            </a:r>
          </a:p>
          <a:p>
            <a:pPr algn="ctr"/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183810" y="304299"/>
            <a:ext cx="6895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CNN-LSTM RNN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generation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1553" y="849649"/>
            <a:ext cx="9651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 architecture: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sequenceInputLayer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bilstmLayer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fullyConnectedLayer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-&gt;   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regressionLayer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63" y="1535828"/>
            <a:ext cx="1732373" cy="1673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28" y="1535828"/>
            <a:ext cx="1585884" cy="1673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089" y="1529613"/>
            <a:ext cx="1586274" cy="1714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827" y="1535828"/>
            <a:ext cx="1549835" cy="1708399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5218900" y="245041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18900" y="1962696"/>
            <a:ext cx="10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411748" y="2417130"/>
            <a:ext cx="544335" cy="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0872" y="196269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2" y="3101418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32" y="1859527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5675" y="1526037"/>
            <a:ext cx="170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68028" y="1341371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71" y="1630118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08" y="3101418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10361039" y="3317962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4357" y="3334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99486" y="20585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33060" y="2614161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338053" y="2492242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" y="1563555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2186" y="3639301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 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83465" y="3762202"/>
            <a:ext cx="134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4632" y="255340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84988" y="1596691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535391" y="292856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of </a:t>
            </a:r>
            <a:r>
              <a:rPr lang="en-US" dirty="0" smtClean="0">
                <a:latin typeface="HelveticaNeue-Light"/>
              </a:rPr>
              <a:t>reach movement with sensory feedback and adaptation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43954" y="2138979"/>
            <a:ext cx="13551" cy="47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06707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3060" y="1596691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037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03632" y="1596691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403632" y="4274925"/>
            <a:ext cx="113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Sensory Feedback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80664" y="3905593"/>
            <a:ext cx="955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83240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335570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flipH="1">
            <a:off x="10751028" y="2877981"/>
            <a:ext cx="574872" cy="4389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325106" y="3633472"/>
            <a:ext cx="101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Control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signal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77268" y="2712768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Error signal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41039" y="2574753"/>
            <a:ext cx="139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Perturbation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1172" y="3565966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325106" y="2298142"/>
            <a:ext cx="384282" cy="46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40967" y="1559567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325106" y="3316967"/>
            <a:ext cx="384282" cy="24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377268" y="940526"/>
            <a:ext cx="2026364" cy="41714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995568" y="2198884"/>
            <a:ext cx="405572" cy="5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57505" y="2071180"/>
            <a:ext cx="115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 trial </a:t>
            </a:r>
            <a:r>
              <a:rPr lang="en-US" dirty="0" err="1" smtClean="0"/>
              <a:t>updation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7" grpId="0"/>
      <p:bldP spid="35" grpId="0"/>
      <p:bldP spid="38" grpId="0"/>
      <p:bldP spid="40" grpId="0"/>
      <p:bldP spid="44" grpId="0" animBg="1"/>
      <p:bldP spid="45" grpId="0"/>
      <p:bldP spid="51" grpId="0"/>
      <p:bldP spid="52" grpId="0"/>
      <p:bldP spid="54" grpId="0"/>
      <p:bldP spid="69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66" y="1091828"/>
            <a:ext cx="1689035" cy="15799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7" y="819689"/>
            <a:ext cx="14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671566" y="788066"/>
            <a:ext cx="138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1"/>
            <a:ext cx="103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38467" y="770870"/>
            <a:ext cx="1128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2456" y="819690"/>
            <a:ext cx="17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693" y="1091828"/>
            <a:ext cx="1543743" cy="155240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87122" y="119363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5" grpId="0"/>
      <p:bldP spid="42" grpId="0" animBg="1"/>
      <p:bldP spid="30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9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1177" y="383177"/>
            <a:ext cx="470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reaching movements : Neural nets / Brain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3" y="1371735"/>
            <a:ext cx="2098230" cy="14672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3918857" y="2105364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6578793" y="2105364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72350" y="1889759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5349" y="1889759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3" y="5192078"/>
            <a:ext cx="2155077" cy="10084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826823" y="5691186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5330" y="5506520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578793" y="5691187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5349" y="5475582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8" name="U-Turn Arrow 17"/>
          <p:cNvSpPr/>
          <p:nvPr/>
        </p:nvSpPr>
        <p:spPr>
          <a:xfrm rot="10800000">
            <a:off x="4763588" y="2797561"/>
            <a:ext cx="2320301" cy="54054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1234" y="2903882"/>
            <a:ext cx="10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979" y="1101870"/>
            <a:ext cx="2073587" cy="14289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223" y="3071301"/>
            <a:ext cx="1323097" cy="11251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886" y="4855165"/>
            <a:ext cx="1883774" cy="11757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42" y="1101870"/>
            <a:ext cx="1852889" cy="13436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44" y="2761870"/>
            <a:ext cx="1849287" cy="16344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041" y="4914103"/>
            <a:ext cx="1852889" cy="11569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63949" y="5854768"/>
            <a:ext cx="17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18500" y="2281729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/ neural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35659" y="5854768"/>
            <a:ext cx="207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behavior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404865" y="2281729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behavior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4583" y="3762103"/>
            <a:ext cx="185209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Mathematical model</a:t>
            </a:r>
          </a:p>
          <a:p>
            <a:pPr algn="ctr"/>
            <a:r>
              <a:rPr lang="en-US" dirty="0" smtClean="0"/>
              <a:t>LQG controller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99140" y="4034448"/>
            <a:ext cx="5617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59076" y="4034448"/>
            <a:ext cx="684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2633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95632" y="3818843"/>
            <a:ext cx="10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698783" y="4210813"/>
            <a:ext cx="15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85148" y="4210813"/>
            <a:ext cx="176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trajectory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 animBg="1"/>
      <p:bldP spid="19" grpId="0"/>
      <p:bldP spid="26" grpId="0"/>
      <p:bldP spid="27" grpId="0"/>
      <p:bldP spid="28" grpId="0"/>
      <p:bldP spid="29" grpId="0"/>
      <p:bldP spid="31" grpId="0" animBg="1"/>
      <p:bldP spid="34" grpId="0"/>
      <p:bldP spid="35" grpId="0"/>
      <p:bldP spid="36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833712" y="4472747"/>
            <a:ext cx="103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94724" y="4481937"/>
            <a:ext cx="102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71566" y="4520439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98904"/>
            <a:ext cx="1416731" cy="155966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3213" y="4833278"/>
            <a:ext cx="1575303" cy="152529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714" y="4828216"/>
            <a:ext cx="1598512" cy="155966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6417" y="3001941"/>
            <a:ext cx="1640685" cy="151343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2" grpId="0" animBg="1"/>
      <p:bldP spid="44" grpId="0"/>
      <p:bldP spid="45" grpId="0"/>
      <p:bldP spid="46" grpId="0"/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833712" y="4472747"/>
            <a:ext cx="103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94724" y="4481937"/>
            <a:ext cx="102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71566" y="4520439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66" y="1148910"/>
            <a:ext cx="1706472" cy="15544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434" y="1111264"/>
            <a:ext cx="1566734" cy="15619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635" y="1112205"/>
            <a:ext cx="1459948" cy="156764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3486" y="4780524"/>
            <a:ext cx="1428750" cy="15596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466" y="4777138"/>
            <a:ext cx="1706472" cy="155849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715" y="4769441"/>
            <a:ext cx="1603856" cy="15707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4762" y="2967437"/>
            <a:ext cx="1667029" cy="154567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2" grpId="0" animBg="1"/>
      <p:bldP spid="44" grpId="0"/>
      <p:bldP spid="45" grpId="0"/>
      <p:bldP spid="46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952" y="1119550"/>
            <a:ext cx="1712016" cy="15619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283" y="1110302"/>
            <a:ext cx="1520673" cy="15695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486" y="1110302"/>
            <a:ext cx="1484154" cy="159232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3" name="Curved Connector 52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448" y="937928"/>
            <a:ext cx="3678260" cy="296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448" y="3985532"/>
            <a:ext cx="3678260" cy="2449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88" y="1551526"/>
            <a:ext cx="5305425" cy="3829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8901" y="929225"/>
            <a:ext cx="331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LSTM</a:t>
            </a:r>
            <a:r>
              <a:rPr lang="en-US" baseline="-25000" dirty="0" smtClean="0"/>
              <a:t>2 </a:t>
            </a:r>
            <a:r>
              <a:rPr lang="en-US" dirty="0" smtClean="0"/>
              <a:t> LSTM</a:t>
            </a:r>
            <a:r>
              <a:rPr lang="en-US" baseline="-25000" dirty="0" smtClean="0"/>
              <a:t>3  </a:t>
            </a:r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527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017" y="1077878"/>
            <a:ext cx="1533415" cy="15663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017" y="4789714"/>
            <a:ext cx="1510097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87501" y="819689"/>
            <a:ext cx="154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X-Y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582984" y="784050"/>
            <a:ext cx="1515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X-Y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0"/>
            <a:ext cx="1217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X-Y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85929" y="770870"/>
            <a:ext cx="108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85929" y="4472747"/>
            <a:ext cx="141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94271" y="4472393"/>
            <a:ext cx="138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X-Y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527251" y="4517942"/>
            <a:ext cx="183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X-Y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06048" y="2705251"/>
            <a:ext cx="1625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X-Y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24902" y="806037"/>
            <a:ext cx="168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254" y="1080943"/>
            <a:ext cx="1689881" cy="15570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753" y="1091418"/>
            <a:ext cx="1689881" cy="155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1905" y="4805997"/>
            <a:ext cx="1628033" cy="1543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48" y="2967776"/>
            <a:ext cx="1664363" cy="1595418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offline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28" name="Curved Connector 27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3716" y="179139"/>
            <a:ext cx="457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Feedforward-feedback adaptation</a:t>
            </a:r>
            <a:endParaRPr lang="en-US" sz="2400" dirty="0"/>
          </a:p>
        </p:txBody>
      </p:sp>
      <p:sp>
        <p:nvSpPr>
          <p:cNvPr id="117" name="Oval 116"/>
          <p:cNvSpPr/>
          <p:nvPr/>
        </p:nvSpPr>
        <p:spPr>
          <a:xfrm>
            <a:off x="7451836" y="3440218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417003" y="1785589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>
            <a:endCxn id="118" idx="4"/>
          </p:cNvCxnSpPr>
          <p:nvPr/>
        </p:nvCxnSpPr>
        <p:spPr>
          <a:xfrm flipH="1" flipV="1">
            <a:off x="7560695" y="1985887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flipH="1">
            <a:off x="6571749" y="1963584"/>
            <a:ext cx="962295" cy="1498935"/>
          </a:xfrm>
          <a:custGeom>
            <a:avLst/>
            <a:gdLst>
              <a:gd name="connsiteX0" fmla="*/ 26126 w 583475"/>
              <a:gd name="connsiteY0" fmla="*/ 1498935 h 1498935"/>
              <a:gd name="connsiteX1" fmla="*/ 60960 w 583475"/>
              <a:gd name="connsiteY1" fmla="*/ 1411849 h 1498935"/>
              <a:gd name="connsiteX2" fmla="*/ 78378 w 583475"/>
              <a:gd name="connsiteY2" fmla="*/ 1377015 h 1498935"/>
              <a:gd name="connsiteX3" fmla="*/ 113212 w 583475"/>
              <a:gd name="connsiteY3" fmla="*/ 1272512 h 1498935"/>
              <a:gd name="connsiteX4" fmla="*/ 148046 w 583475"/>
              <a:gd name="connsiteY4" fmla="*/ 1211552 h 1498935"/>
              <a:gd name="connsiteX5" fmla="*/ 165463 w 583475"/>
              <a:gd name="connsiteY5" fmla="*/ 1150592 h 1498935"/>
              <a:gd name="connsiteX6" fmla="*/ 235132 w 583475"/>
              <a:gd name="connsiteY6" fmla="*/ 1002546 h 1498935"/>
              <a:gd name="connsiteX7" fmla="*/ 252549 w 583475"/>
              <a:gd name="connsiteY7" fmla="*/ 932877 h 1498935"/>
              <a:gd name="connsiteX8" fmla="*/ 278675 w 583475"/>
              <a:gd name="connsiteY8" fmla="*/ 854500 h 1498935"/>
              <a:gd name="connsiteX9" fmla="*/ 296092 w 583475"/>
              <a:gd name="connsiteY9" fmla="*/ 793540 h 1498935"/>
              <a:gd name="connsiteX10" fmla="*/ 330926 w 583475"/>
              <a:gd name="connsiteY10" fmla="*/ 723872 h 1498935"/>
              <a:gd name="connsiteX11" fmla="*/ 348343 w 583475"/>
              <a:gd name="connsiteY11" fmla="*/ 680329 h 1498935"/>
              <a:gd name="connsiteX12" fmla="*/ 374469 w 583475"/>
              <a:gd name="connsiteY12" fmla="*/ 628077 h 1498935"/>
              <a:gd name="connsiteX13" fmla="*/ 391886 w 583475"/>
              <a:gd name="connsiteY13" fmla="*/ 575826 h 1498935"/>
              <a:gd name="connsiteX14" fmla="*/ 426720 w 583475"/>
              <a:gd name="connsiteY14" fmla="*/ 506157 h 1498935"/>
              <a:gd name="connsiteX15" fmla="*/ 452846 w 583475"/>
              <a:gd name="connsiteY15" fmla="*/ 436489 h 1498935"/>
              <a:gd name="connsiteX16" fmla="*/ 487680 w 583475"/>
              <a:gd name="connsiteY16" fmla="*/ 366820 h 1498935"/>
              <a:gd name="connsiteX17" fmla="*/ 496389 w 583475"/>
              <a:gd name="connsiteY17" fmla="*/ 331986 h 1498935"/>
              <a:gd name="connsiteX18" fmla="*/ 531223 w 583475"/>
              <a:gd name="connsiteY18" fmla="*/ 271026 h 1498935"/>
              <a:gd name="connsiteX19" fmla="*/ 548640 w 583475"/>
              <a:gd name="connsiteY19" fmla="*/ 236192 h 1498935"/>
              <a:gd name="connsiteX20" fmla="*/ 557349 w 583475"/>
              <a:gd name="connsiteY20" fmla="*/ 210066 h 1498935"/>
              <a:gd name="connsiteX21" fmla="*/ 583475 w 583475"/>
              <a:gd name="connsiteY21" fmla="*/ 175232 h 1498935"/>
              <a:gd name="connsiteX22" fmla="*/ 522515 w 583475"/>
              <a:gd name="connsiteY22" fmla="*/ 131689 h 1498935"/>
              <a:gd name="connsiteX23" fmla="*/ 435429 w 583475"/>
              <a:gd name="connsiteY23" fmla="*/ 88146 h 1498935"/>
              <a:gd name="connsiteX24" fmla="*/ 391886 w 583475"/>
              <a:gd name="connsiteY24" fmla="*/ 79437 h 1498935"/>
              <a:gd name="connsiteX25" fmla="*/ 339635 w 583475"/>
              <a:gd name="connsiteY25" fmla="*/ 62020 h 1498935"/>
              <a:gd name="connsiteX26" fmla="*/ 269966 w 583475"/>
              <a:gd name="connsiteY26" fmla="*/ 44603 h 1498935"/>
              <a:gd name="connsiteX27" fmla="*/ 217715 w 583475"/>
              <a:gd name="connsiteY27" fmla="*/ 27186 h 1498935"/>
              <a:gd name="connsiteX28" fmla="*/ 148046 w 583475"/>
              <a:gd name="connsiteY28" fmla="*/ 9769 h 1498935"/>
              <a:gd name="connsiteX29" fmla="*/ 121920 w 583475"/>
              <a:gd name="connsiteY29" fmla="*/ 1060 h 1498935"/>
              <a:gd name="connsiteX30" fmla="*/ 0 w 583475"/>
              <a:gd name="connsiteY30" fmla="*/ 1060 h 149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3475" h="1498935">
                <a:moveTo>
                  <a:pt x="26126" y="1498935"/>
                </a:moveTo>
                <a:cubicBezTo>
                  <a:pt x="37737" y="1469906"/>
                  <a:pt x="48644" y="1440586"/>
                  <a:pt x="60960" y="1411849"/>
                </a:cubicBezTo>
                <a:cubicBezTo>
                  <a:pt x="66074" y="1399917"/>
                  <a:pt x="73820" y="1389170"/>
                  <a:pt x="78378" y="1377015"/>
                </a:cubicBezTo>
                <a:cubicBezTo>
                  <a:pt x="91271" y="1342634"/>
                  <a:pt x="94995" y="1304393"/>
                  <a:pt x="113212" y="1272512"/>
                </a:cubicBezTo>
                <a:cubicBezTo>
                  <a:pt x="124823" y="1252192"/>
                  <a:pt x="138827" y="1233063"/>
                  <a:pt x="148046" y="1211552"/>
                </a:cubicBezTo>
                <a:cubicBezTo>
                  <a:pt x="156371" y="1192128"/>
                  <a:pt x="157614" y="1170214"/>
                  <a:pt x="165463" y="1150592"/>
                </a:cubicBezTo>
                <a:cubicBezTo>
                  <a:pt x="212395" y="1033264"/>
                  <a:pt x="190512" y="1128971"/>
                  <a:pt x="235132" y="1002546"/>
                </a:cubicBezTo>
                <a:cubicBezTo>
                  <a:pt x="243099" y="979973"/>
                  <a:pt x="245795" y="955842"/>
                  <a:pt x="252549" y="932877"/>
                </a:cubicBezTo>
                <a:cubicBezTo>
                  <a:pt x="260320" y="906457"/>
                  <a:pt x="270461" y="880785"/>
                  <a:pt x="278675" y="854500"/>
                </a:cubicBezTo>
                <a:cubicBezTo>
                  <a:pt x="284979" y="834329"/>
                  <a:pt x="288243" y="813162"/>
                  <a:pt x="296092" y="793540"/>
                </a:cubicBezTo>
                <a:cubicBezTo>
                  <a:pt x="305735" y="769433"/>
                  <a:pt x="320046" y="747446"/>
                  <a:pt x="330926" y="723872"/>
                </a:cubicBezTo>
                <a:cubicBezTo>
                  <a:pt x="337477" y="709678"/>
                  <a:pt x="341874" y="694560"/>
                  <a:pt x="348343" y="680329"/>
                </a:cubicBezTo>
                <a:cubicBezTo>
                  <a:pt x="356401" y="662601"/>
                  <a:pt x="366979" y="646052"/>
                  <a:pt x="374469" y="628077"/>
                </a:cubicBezTo>
                <a:cubicBezTo>
                  <a:pt x="381530" y="611130"/>
                  <a:pt x="384654" y="592701"/>
                  <a:pt x="391886" y="575826"/>
                </a:cubicBezTo>
                <a:cubicBezTo>
                  <a:pt x="402114" y="551961"/>
                  <a:pt x="420422" y="531346"/>
                  <a:pt x="426720" y="506157"/>
                </a:cubicBezTo>
                <a:cubicBezTo>
                  <a:pt x="442776" y="441935"/>
                  <a:pt x="425522" y="500244"/>
                  <a:pt x="452846" y="436489"/>
                </a:cubicBezTo>
                <a:cubicBezTo>
                  <a:pt x="480969" y="370869"/>
                  <a:pt x="430905" y="461449"/>
                  <a:pt x="487680" y="366820"/>
                </a:cubicBezTo>
                <a:cubicBezTo>
                  <a:pt x="490583" y="355209"/>
                  <a:pt x="492186" y="343193"/>
                  <a:pt x="496389" y="331986"/>
                </a:cubicBezTo>
                <a:cubicBezTo>
                  <a:pt x="510743" y="293708"/>
                  <a:pt x="512848" y="303183"/>
                  <a:pt x="531223" y="271026"/>
                </a:cubicBezTo>
                <a:cubicBezTo>
                  <a:pt x="537664" y="259755"/>
                  <a:pt x="543526" y="248124"/>
                  <a:pt x="548640" y="236192"/>
                </a:cubicBezTo>
                <a:cubicBezTo>
                  <a:pt x="552256" y="227754"/>
                  <a:pt x="552794" y="218036"/>
                  <a:pt x="557349" y="210066"/>
                </a:cubicBezTo>
                <a:cubicBezTo>
                  <a:pt x="564550" y="197464"/>
                  <a:pt x="574766" y="186843"/>
                  <a:pt x="583475" y="175232"/>
                </a:cubicBezTo>
                <a:cubicBezTo>
                  <a:pt x="553269" y="114819"/>
                  <a:pt x="585822" y="157012"/>
                  <a:pt x="522515" y="131689"/>
                </a:cubicBezTo>
                <a:cubicBezTo>
                  <a:pt x="492381" y="119636"/>
                  <a:pt x="464458" y="102660"/>
                  <a:pt x="435429" y="88146"/>
                </a:cubicBezTo>
                <a:cubicBezTo>
                  <a:pt x="422190" y="81526"/>
                  <a:pt x="406166" y="83332"/>
                  <a:pt x="391886" y="79437"/>
                </a:cubicBezTo>
                <a:cubicBezTo>
                  <a:pt x="374174" y="74606"/>
                  <a:pt x="357288" y="67064"/>
                  <a:pt x="339635" y="62020"/>
                </a:cubicBezTo>
                <a:cubicBezTo>
                  <a:pt x="316618" y="55444"/>
                  <a:pt x="292675" y="52173"/>
                  <a:pt x="269966" y="44603"/>
                </a:cubicBezTo>
                <a:cubicBezTo>
                  <a:pt x="252549" y="38797"/>
                  <a:pt x="235526" y="31639"/>
                  <a:pt x="217715" y="27186"/>
                </a:cubicBezTo>
                <a:cubicBezTo>
                  <a:pt x="194492" y="21380"/>
                  <a:pt x="170755" y="17339"/>
                  <a:pt x="148046" y="9769"/>
                </a:cubicBezTo>
                <a:cubicBezTo>
                  <a:pt x="139337" y="6866"/>
                  <a:pt x="131084" y="1599"/>
                  <a:pt x="121920" y="1060"/>
                </a:cubicBezTo>
                <a:cubicBezTo>
                  <a:pt x="81350" y="-1327"/>
                  <a:pt x="40640" y="1060"/>
                  <a:pt x="0" y="106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909552" y="1800760"/>
            <a:ext cx="909522" cy="1881052"/>
            <a:chOff x="8526735" y="4058132"/>
            <a:chExt cx="909522" cy="1881052"/>
          </a:xfrm>
        </p:grpSpPr>
        <p:sp>
          <p:nvSpPr>
            <p:cNvPr id="122" name="Oval 121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>
              <a:endCxn id="124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reeform 126"/>
            <p:cNvSpPr/>
            <p:nvPr/>
          </p:nvSpPr>
          <p:spPr>
            <a:xfrm flipH="1">
              <a:off x="8526735" y="4236127"/>
              <a:ext cx="695638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7300641" y="3758377"/>
            <a:ext cx="48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          2</a:t>
            </a:r>
            <a:r>
              <a:rPr lang="en-US" baseline="30000" dirty="0" smtClean="0"/>
              <a:t>nd</a:t>
            </a:r>
            <a:r>
              <a:rPr lang="en-US" dirty="0" smtClean="0"/>
              <a:t>              3</a:t>
            </a:r>
            <a:r>
              <a:rPr lang="en-US" baseline="30000" dirty="0" smtClean="0"/>
              <a:t>rd</a:t>
            </a:r>
            <a:r>
              <a:rPr lang="en-US" dirty="0" smtClean="0"/>
              <a:t>                     4</a:t>
            </a:r>
            <a:r>
              <a:rPr lang="en-US" baseline="30000" dirty="0" smtClean="0"/>
              <a:t>th</a:t>
            </a:r>
            <a:r>
              <a:rPr lang="en-US" dirty="0" smtClean="0"/>
              <a:t>             5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7212169" y="2438123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6103067" y="2402032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correction1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9023896" y="1799195"/>
            <a:ext cx="587198" cy="1881052"/>
            <a:chOff x="8849059" y="4058132"/>
            <a:chExt cx="587198" cy="1881052"/>
          </a:xfrm>
        </p:grpSpPr>
        <p:sp>
          <p:nvSpPr>
            <p:cNvPr id="61" name="Oval 60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endCxn id="62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 flipH="1">
              <a:off x="8849059" y="4236127"/>
              <a:ext cx="373313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 rot="16200000">
            <a:off x="8060644" y="2402032"/>
            <a:ext cx="20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mediated online correction3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468363" y="4321225"/>
            <a:ext cx="572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adaptation</a:t>
            </a:r>
          </a:p>
          <a:p>
            <a:r>
              <a:rPr lang="en-US" dirty="0" smtClean="0"/>
              <a:t>Online update of the controller during the movement time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0040983" y="4498243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571821" y="3355545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536988" y="1700916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endCxn id="69" idx="4"/>
          </p:cNvCxnSpPr>
          <p:nvPr/>
        </p:nvCxnSpPr>
        <p:spPr>
          <a:xfrm flipH="1" flipV="1">
            <a:off x="1680680" y="1901214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70"/>
          <p:cNvSpPr/>
          <p:nvPr/>
        </p:nvSpPr>
        <p:spPr>
          <a:xfrm flipH="1">
            <a:off x="691734" y="1878911"/>
            <a:ext cx="962295" cy="1498935"/>
          </a:xfrm>
          <a:custGeom>
            <a:avLst/>
            <a:gdLst>
              <a:gd name="connsiteX0" fmla="*/ 26126 w 583475"/>
              <a:gd name="connsiteY0" fmla="*/ 1498935 h 1498935"/>
              <a:gd name="connsiteX1" fmla="*/ 60960 w 583475"/>
              <a:gd name="connsiteY1" fmla="*/ 1411849 h 1498935"/>
              <a:gd name="connsiteX2" fmla="*/ 78378 w 583475"/>
              <a:gd name="connsiteY2" fmla="*/ 1377015 h 1498935"/>
              <a:gd name="connsiteX3" fmla="*/ 113212 w 583475"/>
              <a:gd name="connsiteY3" fmla="*/ 1272512 h 1498935"/>
              <a:gd name="connsiteX4" fmla="*/ 148046 w 583475"/>
              <a:gd name="connsiteY4" fmla="*/ 1211552 h 1498935"/>
              <a:gd name="connsiteX5" fmla="*/ 165463 w 583475"/>
              <a:gd name="connsiteY5" fmla="*/ 1150592 h 1498935"/>
              <a:gd name="connsiteX6" fmla="*/ 235132 w 583475"/>
              <a:gd name="connsiteY6" fmla="*/ 1002546 h 1498935"/>
              <a:gd name="connsiteX7" fmla="*/ 252549 w 583475"/>
              <a:gd name="connsiteY7" fmla="*/ 932877 h 1498935"/>
              <a:gd name="connsiteX8" fmla="*/ 278675 w 583475"/>
              <a:gd name="connsiteY8" fmla="*/ 854500 h 1498935"/>
              <a:gd name="connsiteX9" fmla="*/ 296092 w 583475"/>
              <a:gd name="connsiteY9" fmla="*/ 793540 h 1498935"/>
              <a:gd name="connsiteX10" fmla="*/ 330926 w 583475"/>
              <a:gd name="connsiteY10" fmla="*/ 723872 h 1498935"/>
              <a:gd name="connsiteX11" fmla="*/ 348343 w 583475"/>
              <a:gd name="connsiteY11" fmla="*/ 680329 h 1498935"/>
              <a:gd name="connsiteX12" fmla="*/ 374469 w 583475"/>
              <a:gd name="connsiteY12" fmla="*/ 628077 h 1498935"/>
              <a:gd name="connsiteX13" fmla="*/ 391886 w 583475"/>
              <a:gd name="connsiteY13" fmla="*/ 575826 h 1498935"/>
              <a:gd name="connsiteX14" fmla="*/ 426720 w 583475"/>
              <a:gd name="connsiteY14" fmla="*/ 506157 h 1498935"/>
              <a:gd name="connsiteX15" fmla="*/ 452846 w 583475"/>
              <a:gd name="connsiteY15" fmla="*/ 436489 h 1498935"/>
              <a:gd name="connsiteX16" fmla="*/ 487680 w 583475"/>
              <a:gd name="connsiteY16" fmla="*/ 366820 h 1498935"/>
              <a:gd name="connsiteX17" fmla="*/ 496389 w 583475"/>
              <a:gd name="connsiteY17" fmla="*/ 331986 h 1498935"/>
              <a:gd name="connsiteX18" fmla="*/ 531223 w 583475"/>
              <a:gd name="connsiteY18" fmla="*/ 271026 h 1498935"/>
              <a:gd name="connsiteX19" fmla="*/ 548640 w 583475"/>
              <a:gd name="connsiteY19" fmla="*/ 236192 h 1498935"/>
              <a:gd name="connsiteX20" fmla="*/ 557349 w 583475"/>
              <a:gd name="connsiteY20" fmla="*/ 210066 h 1498935"/>
              <a:gd name="connsiteX21" fmla="*/ 583475 w 583475"/>
              <a:gd name="connsiteY21" fmla="*/ 175232 h 1498935"/>
              <a:gd name="connsiteX22" fmla="*/ 522515 w 583475"/>
              <a:gd name="connsiteY22" fmla="*/ 131689 h 1498935"/>
              <a:gd name="connsiteX23" fmla="*/ 435429 w 583475"/>
              <a:gd name="connsiteY23" fmla="*/ 88146 h 1498935"/>
              <a:gd name="connsiteX24" fmla="*/ 391886 w 583475"/>
              <a:gd name="connsiteY24" fmla="*/ 79437 h 1498935"/>
              <a:gd name="connsiteX25" fmla="*/ 339635 w 583475"/>
              <a:gd name="connsiteY25" fmla="*/ 62020 h 1498935"/>
              <a:gd name="connsiteX26" fmla="*/ 269966 w 583475"/>
              <a:gd name="connsiteY26" fmla="*/ 44603 h 1498935"/>
              <a:gd name="connsiteX27" fmla="*/ 217715 w 583475"/>
              <a:gd name="connsiteY27" fmla="*/ 27186 h 1498935"/>
              <a:gd name="connsiteX28" fmla="*/ 148046 w 583475"/>
              <a:gd name="connsiteY28" fmla="*/ 9769 h 1498935"/>
              <a:gd name="connsiteX29" fmla="*/ 121920 w 583475"/>
              <a:gd name="connsiteY29" fmla="*/ 1060 h 1498935"/>
              <a:gd name="connsiteX30" fmla="*/ 0 w 583475"/>
              <a:gd name="connsiteY30" fmla="*/ 1060 h 149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3475" h="1498935">
                <a:moveTo>
                  <a:pt x="26126" y="1498935"/>
                </a:moveTo>
                <a:cubicBezTo>
                  <a:pt x="37737" y="1469906"/>
                  <a:pt x="48644" y="1440586"/>
                  <a:pt x="60960" y="1411849"/>
                </a:cubicBezTo>
                <a:cubicBezTo>
                  <a:pt x="66074" y="1399917"/>
                  <a:pt x="73820" y="1389170"/>
                  <a:pt x="78378" y="1377015"/>
                </a:cubicBezTo>
                <a:cubicBezTo>
                  <a:pt x="91271" y="1342634"/>
                  <a:pt x="94995" y="1304393"/>
                  <a:pt x="113212" y="1272512"/>
                </a:cubicBezTo>
                <a:cubicBezTo>
                  <a:pt x="124823" y="1252192"/>
                  <a:pt x="138827" y="1233063"/>
                  <a:pt x="148046" y="1211552"/>
                </a:cubicBezTo>
                <a:cubicBezTo>
                  <a:pt x="156371" y="1192128"/>
                  <a:pt x="157614" y="1170214"/>
                  <a:pt x="165463" y="1150592"/>
                </a:cubicBezTo>
                <a:cubicBezTo>
                  <a:pt x="212395" y="1033264"/>
                  <a:pt x="190512" y="1128971"/>
                  <a:pt x="235132" y="1002546"/>
                </a:cubicBezTo>
                <a:cubicBezTo>
                  <a:pt x="243099" y="979973"/>
                  <a:pt x="245795" y="955842"/>
                  <a:pt x="252549" y="932877"/>
                </a:cubicBezTo>
                <a:cubicBezTo>
                  <a:pt x="260320" y="906457"/>
                  <a:pt x="270461" y="880785"/>
                  <a:pt x="278675" y="854500"/>
                </a:cubicBezTo>
                <a:cubicBezTo>
                  <a:pt x="284979" y="834329"/>
                  <a:pt x="288243" y="813162"/>
                  <a:pt x="296092" y="793540"/>
                </a:cubicBezTo>
                <a:cubicBezTo>
                  <a:pt x="305735" y="769433"/>
                  <a:pt x="320046" y="747446"/>
                  <a:pt x="330926" y="723872"/>
                </a:cubicBezTo>
                <a:cubicBezTo>
                  <a:pt x="337477" y="709678"/>
                  <a:pt x="341874" y="694560"/>
                  <a:pt x="348343" y="680329"/>
                </a:cubicBezTo>
                <a:cubicBezTo>
                  <a:pt x="356401" y="662601"/>
                  <a:pt x="366979" y="646052"/>
                  <a:pt x="374469" y="628077"/>
                </a:cubicBezTo>
                <a:cubicBezTo>
                  <a:pt x="381530" y="611130"/>
                  <a:pt x="384654" y="592701"/>
                  <a:pt x="391886" y="575826"/>
                </a:cubicBezTo>
                <a:cubicBezTo>
                  <a:pt x="402114" y="551961"/>
                  <a:pt x="420422" y="531346"/>
                  <a:pt x="426720" y="506157"/>
                </a:cubicBezTo>
                <a:cubicBezTo>
                  <a:pt x="442776" y="441935"/>
                  <a:pt x="425522" y="500244"/>
                  <a:pt x="452846" y="436489"/>
                </a:cubicBezTo>
                <a:cubicBezTo>
                  <a:pt x="480969" y="370869"/>
                  <a:pt x="430905" y="461449"/>
                  <a:pt x="487680" y="366820"/>
                </a:cubicBezTo>
                <a:cubicBezTo>
                  <a:pt x="490583" y="355209"/>
                  <a:pt x="492186" y="343193"/>
                  <a:pt x="496389" y="331986"/>
                </a:cubicBezTo>
                <a:cubicBezTo>
                  <a:pt x="510743" y="293708"/>
                  <a:pt x="512848" y="303183"/>
                  <a:pt x="531223" y="271026"/>
                </a:cubicBezTo>
                <a:cubicBezTo>
                  <a:pt x="537664" y="259755"/>
                  <a:pt x="543526" y="248124"/>
                  <a:pt x="548640" y="236192"/>
                </a:cubicBezTo>
                <a:cubicBezTo>
                  <a:pt x="552256" y="227754"/>
                  <a:pt x="552794" y="218036"/>
                  <a:pt x="557349" y="210066"/>
                </a:cubicBezTo>
                <a:cubicBezTo>
                  <a:pt x="564550" y="197464"/>
                  <a:pt x="574766" y="186843"/>
                  <a:pt x="583475" y="175232"/>
                </a:cubicBezTo>
                <a:cubicBezTo>
                  <a:pt x="553269" y="114819"/>
                  <a:pt x="585822" y="157012"/>
                  <a:pt x="522515" y="131689"/>
                </a:cubicBezTo>
                <a:cubicBezTo>
                  <a:pt x="492381" y="119636"/>
                  <a:pt x="464458" y="102660"/>
                  <a:pt x="435429" y="88146"/>
                </a:cubicBezTo>
                <a:cubicBezTo>
                  <a:pt x="422190" y="81526"/>
                  <a:pt x="406166" y="83332"/>
                  <a:pt x="391886" y="79437"/>
                </a:cubicBezTo>
                <a:cubicBezTo>
                  <a:pt x="374174" y="74606"/>
                  <a:pt x="357288" y="67064"/>
                  <a:pt x="339635" y="62020"/>
                </a:cubicBezTo>
                <a:cubicBezTo>
                  <a:pt x="316618" y="55444"/>
                  <a:pt x="292675" y="52173"/>
                  <a:pt x="269966" y="44603"/>
                </a:cubicBezTo>
                <a:cubicBezTo>
                  <a:pt x="252549" y="38797"/>
                  <a:pt x="235526" y="31639"/>
                  <a:pt x="217715" y="27186"/>
                </a:cubicBezTo>
                <a:cubicBezTo>
                  <a:pt x="194492" y="21380"/>
                  <a:pt x="170755" y="17339"/>
                  <a:pt x="148046" y="9769"/>
                </a:cubicBezTo>
                <a:cubicBezTo>
                  <a:pt x="139337" y="6866"/>
                  <a:pt x="131084" y="1599"/>
                  <a:pt x="121920" y="1060"/>
                </a:cubicBezTo>
                <a:cubicBezTo>
                  <a:pt x="81350" y="-1327"/>
                  <a:pt x="40640" y="1060"/>
                  <a:pt x="0" y="106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2029537" y="1716087"/>
            <a:ext cx="909522" cy="1881052"/>
            <a:chOff x="8526735" y="4058132"/>
            <a:chExt cx="909522" cy="1881052"/>
          </a:xfrm>
        </p:grpSpPr>
        <p:sp>
          <p:nvSpPr>
            <p:cNvPr id="73" name="Oval 72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>
              <a:endCxn id="74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/>
            <p:cNvSpPr/>
            <p:nvPr/>
          </p:nvSpPr>
          <p:spPr>
            <a:xfrm flipH="1">
              <a:off x="8526735" y="4236127"/>
              <a:ext cx="695638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420626" y="3673704"/>
            <a:ext cx="36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          2</a:t>
            </a:r>
            <a:r>
              <a:rPr lang="en-US" baseline="30000" dirty="0" smtClean="0"/>
              <a:t>nd</a:t>
            </a:r>
            <a:r>
              <a:rPr lang="en-US" dirty="0" smtClean="0"/>
              <a:t>              3</a:t>
            </a:r>
            <a:r>
              <a:rPr lang="en-US" baseline="30000" dirty="0" smtClean="0"/>
              <a:t>rd</a:t>
            </a:r>
            <a:r>
              <a:rPr lang="en-US" dirty="0" smtClean="0"/>
              <a:t>         4</a:t>
            </a:r>
            <a:r>
              <a:rPr lang="en-US" baseline="30000" dirty="0" smtClean="0"/>
              <a:t>th</a:t>
            </a:r>
            <a:r>
              <a:rPr lang="en-US" dirty="0" smtClean="0"/>
              <a:t>       5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3143881" y="1714522"/>
            <a:ext cx="587198" cy="1881052"/>
            <a:chOff x="8849059" y="4058132"/>
            <a:chExt cx="587198" cy="1881052"/>
          </a:xfrm>
        </p:grpSpPr>
        <p:sp>
          <p:nvSpPr>
            <p:cNvPr id="82" name="Oval 81"/>
            <p:cNvSpPr/>
            <p:nvPr/>
          </p:nvSpPr>
          <p:spPr>
            <a:xfrm>
              <a:off x="9148874" y="5712761"/>
              <a:ext cx="287383" cy="22642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114041" y="4058132"/>
              <a:ext cx="287383" cy="20029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4"/>
            </p:cNvCxnSpPr>
            <p:nvPr/>
          </p:nvCxnSpPr>
          <p:spPr>
            <a:xfrm flipH="1" flipV="1">
              <a:off x="9257733" y="4258430"/>
              <a:ext cx="34833" cy="14543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 flipH="1">
              <a:off x="8849059" y="4236127"/>
              <a:ext cx="373313" cy="1498935"/>
            </a:xfrm>
            <a:custGeom>
              <a:avLst/>
              <a:gdLst>
                <a:gd name="connsiteX0" fmla="*/ 26126 w 583475"/>
                <a:gd name="connsiteY0" fmla="*/ 1498935 h 1498935"/>
                <a:gd name="connsiteX1" fmla="*/ 60960 w 583475"/>
                <a:gd name="connsiteY1" fmla="*/ 1411849 h 1498935"/>
                <a:gd name="connsiteX2" fmla="*/ 78378 w 583475"/>
                <a:gd name="connsiteY2" fmla="*/ 1377015 h 1498935"/>
                <a:gd name="connsiteX3" fmla="*/ 113212 w 583475"/>
                <a:gd name="connsiteY3" fmla="*/ 1272512 h 1498935"/>
                <a:gd name="connsiteX4" fmla="*/ 148046 w 583475"/>
                <a:gd name="connsiteY4" fmla="*/ 1211552 h 1498935"/>
                <a:gd name="connsiteX5" fmla="*/ 165463 w 583475"/>
                <a:gd name="connsiteY5" fmla="*/ 1150592 h 1498935"/>
                <a:gd name="connsiteX6" fmla="*/ 235132 w 583475"/>
                <a:gd name="connsiteY6" fmla="*/ 1002546 h 1498935"/>
                <a:gd name="connsiteX7" fmla="*/ 252549 w 583475"/>
                <a:gd name="connsiteY7" fmla="*/ 932877 h 1498935"/>
                <a:gd name="connsiteX8" fmla="*/ 278675 w 583475"/>
                <a:gd name="connsiteY8" fmla="*/ 854500 h 1498935"/>
                <a:gd name="connsiteX9" fmla="*/ 296092 w 583475"/>
                <a:gd name="connsiteY9" fmla="*/ 793540 h 1498935"/>
                <a:gd name="connsiteX10" fmla="*/ 330926 w 583475"/>
                <a:gd name="connsiteY10" fmla="*/ 723872 h 1498935"/>
                <a:gd name="connsiteX11" fmla="*/ 348343 w 583475"/>
                <a:gd name="connsiteY11" fmla="*/ 680329 h 1498935"/>
                <a:gd name="connsiteX12" fmla="*/ 374469 w 583475"/>
                <a:gd name="connsiteY12" fmla="*/ 628077 h 1498935"/>
                <a:gd name="connsiteX13" fmla="*/ 391886 w 583475"/>
                <a:gd name="connsiteY13" fmla="*/ 575826 h 1498935"/>
                <a:gd name="connsiteX14" fmla="*/ 426720 w 583475"/>
                <a:gd name="connsiteY14" fmla="*/ 506157 h 1498935"/>
                <a:gd name="connsiteX15" fmla="*/ 452846 w 583475"/>
                <a:gd name="connsiteY15" fmla="*/ 436489 h 1498935"/>
                <a:gd name="connsiteX16" fmla="*/ 487680 w 583475"/>
                <a:gd name="connsiteY16" fmla="*/ 366820 h 1498935"/>
                <a:gd name="connsiteX17" fmla="*/ 496389 w 583475"/>
                <a:gd name="connsiteY17" fmla="*/ 331986 h 1498935"/>
                <a:gd name="connsiteX18" fmla="*/ 531223 w 583475"/>
                <a:gd name="connsiteY18" fmla="*/ 271026 h 1498935"/>
                <a:gd name="connsiteX19" fmla="*/ 548640 w 583475"/>
                <a:gd name="connsiteY19" fmla="*/ 236192 h 1498935"/>
                <a:gd name="connsiteX20" fmla="*/ 557349 w 583475"/>
                <a:gd name="connsiteY20" fmla="*/ 210066 h 1498935"/>
                <a:gd name="connsiteX21" fmla="*/ 583475 w 583475"/>
                <a:gd name="connsiteY21" fmla="*/ 175232 h 1498935"/>
                <a:gd name="connsiteX22" fmla="*/ 522515 w 583475"/>
                <a:gd name="connsiteY22" fmla="*/ 131689 h 1498935"/>
                <a:gd name="connsiteX23" fmla="*/ 435429 w 583475"/>
                <a:gd name="connsiteY23" fmla="*/ 88146 h 1498935"/>
                <a:gd name="connsiteX24" fmla="*/ 391886 w 583475"/>
                <a:gd name="connsiteY24" fmla="*/ 79437 h 1498935"/>
                <a:gd name="connsiteX25" fmla="*/ 339635 w 583475"/>
                <a:gd name="connsiteY25" fmla="*/ 62020 h 1498935"/>
                <a:gd name="connsiteX26" fmla="*/ 269966 w 583475"/>
                <a:gd name="connsiteY26" fmla="*/ 44603 h 1498935"/>
                <a:gd name="connsiteX27" fmla="*/ 217715 w 583475"/>
                <a:gd name="connsiteY27" fmla="*/ 27186 h 1498935"/>
                <a:gd name="connsiteX28" fmla="*/ 148046 w 583475"/>
                <a:gd name="connsiteY28" fmla="*/ 9769 h 1498935"/>
                <a:gd name="connsiteX29" fmla="*/ 121920 w 583475"/>
                <a:gd name="connsiteY29" fmla="*/ 1060 h 1498935"/>
                <a:gd name="connsiteX30" fmla="*/ 0 w 583475"/>
                <a:gd name="connsiteY30" fmla="*/ 1060 h 14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3475" h="1498935">
                  <a:moveTo>
                    <a:pt x="26126" y="1498935"/>
                  </a:moveTo>
                  <a:cubicBezTo>
                    <a:pt x="37737" y="1469906"/>
                    <a:pt x="48644" y="1440586"/>
                    <a:pt x="60960" y="1411849"/>
                  </a:cubicBezTo>
                  <a:cubicBezTo>
                    <a:pt x="66074" y="1399917"/>
                    <a:pt x="73820" y="1389170"/>
                    <a:pt x="78378" y="1377015"/>
                  </a:cubicBezTo>
                  <a:cubicBezTo>
                    <a:pt x="91271" y="1342634"/>
                    <a:pt x="94995" y="1304393"/>
                    <a:pt x="113212" y="1272512"/>
                  </a:cubicBezTo>
                  <a:cubicBezTo>
                    <a:pt x="124823" y="1252192"/>
                    <a:pt x="138827" y="1233063"/>
                    <a:pt x="148046" y="1211552"/>
                  </a:cubicBezTo>
                  <a:cubicBezTo>
                    <a:pt x="156371" y="1192128"/>
                    <a:pt x="157614" y="1170214"/>
                    <a:pt x="165463" y="1150592"/>
                  </a:cubicBezTo>
                  <a:cubicBezTo>
                    <a:pt x="212395" y="1033264"/>
                    <a:pt x="190512" y="1128971"/>
                    <a:pt x="235132" y="1002546"/>
                  </a:cubicBezTo>
                  <a:cubicBezTo>
                    <a:pt x="243099" y="979973"/>
                    <a:pt x="245795" y="955842"/>
                    <a:pt x="252549" y="932877"/>
                  </a:cubicBezTo>
                  <a:cubicBezTo>
                    <a:pt x="260320" y="906457"/>
                    <a:pt x="270461" y="880785"/>
                    <a:pt x="278675" y="854500"/>
                  </a:cubicBezTo>
                  <a:cubicBezTo>
                    <a:pt x="284979" y="834329"/>
                    <a:pt x="288243" y="813162"/>
                    <a:pt x="296092" y="793540"/>
                  </a:cubicBezTo>
                  <a:cubicBezTo>
                    <a:pt x="305735" y="769433"/>
                    <a:pt x="320046" y="747446"/>
                    <a:pt x="330926" y="723872"/>
                  </a:cubicBezTo>
                  <a:cubicBezTo>
                    <a:pt x="337477" y="709678"/>
                    <a:pt x="341874" y="694560"/>
                    <a:pt x="348343" y="680329"/>
                  </a:cubicBezTo>
                  <a:cubicBezTo>
                    <a:pt x="356401" y="662601"/>
                    <a:pt x="366979" y="646052"/>
                    <a:pt x="374469" y="628077"/>
                  </a:cubicBezTo>
                  <a:cubicBezTo>
                    <a:pt x="381530" y="611130"/>
                    <a:pt x="384654" y="592701"/>
                    <a:pt x="391886" y="575826"/>
                  </a:cubicBezTo>
                  <a:cubicBezTo>
                    <a:pt x="402114" y="551961"/>
                    <a:pt x="420422" y="531346"/>
                    <a:pt x="426720" y="506157"/>
                  </a:cubicBezTo>
                  <a:cubicBezTo>
                    <a:pt x="442776" y="441935"/>
                    <a:pt x="425522" y="500244"/>
                    <a:pt x="452846" y="436489"/>
                  </a:cubicBezTo>
                  <a:cubicBezTo>
                    <a:pt x="480969" y="370869"/>
                    <a:pt x="430905" y="461449"/>
                    <a:pt x="487680" y="366820"/>
                  </a:cubicBezTo>
                  <a:cubicBezTo>
                    <a:pt x="490583" y="355209"/>
                    <a:pt x="492186" y="343193"/>
                    <a:pt x="496389" y="331986"/>
                  </a:cubicBezTo>
                  <a:cubicBezTo>
                    <a:pt x="510743" y="293708"/>
                    <a:pt x="512848" y="303183"/>
                    <a:pt x="531223" y="271026"/>
                  </a:cubicBezTo>
                  <a:cubicBezTo>
                    <a:pt x="537664" y="259755"/>
                    <a:pt x="543526" y="248124"/>
                    <a:pt x="548640" y="236192"/>
                  </a:cubicBezTo>
                  <a:cubicBezTo>
                    <a:pt x="552256" y="227754"/>
                    <a:pt x="552794" y="218036"/>
                    <a:pt x="557349" y="210066"/>
                  </a:cubicBezTo>
                  <a:cubicBezTo>
                    <a:pt x="564550" y="197464"/>
                    <a:pt x="574766" y="186843"/>
                    <a:pt x="583475" y="175232"/>
                  </a:cubicBezTo>
                  <a:cubicBezTo>
                    <a:pt x="553269" y="114819"/>
                    <a:pt x="585822" y="157012"/>
                    <a:pt x="522515" y="131689"/>
                  </a:cubicBezTo>
                  <a:cubicBezTo>
                    <a:pt x="492381" y="119636"/>
                    <a:pt x="464458" y="102660"/>
                    <a:pt x="435429" y="88146"/>
                  </a:cubicBezTo>
                  <a:cubicBezTo>
                    <a:pt x="422190" y="81526"/>
                    <a:pt x="406166" y="83332"/>
                    <a:pt x="391886" y="79437"/>
                  </a:cubicBezTo>
                  <a:cubicBezTo>
                    <a:pt x="374174" y="74606"/>
                    <a:pt x="357288" y="67064"/>
                    <a:pt x="339635" y="62020"/>
                  </a:cubicBezTo>
                  <a:cubicBezTo>
                    <a:pt x="316618" y="55444"/>
                    <a:pt x="292675" y="52173"/>
                    <a:pt x="269966" y="44603"/>
                  </a:cubicBezTo>
                  <a:cubicBezTo>
                    <a:pt x="252549" y="38797"/>
                    <a:pt x="235526" y="31639"/>
                    <a:pt x="217715" y="27186"/>
                  </a:cubicBezTo>
                  <a:cubicBezTo>
                    <a:pt x="194492" y="21380"/>
                    <a:pt x="170755" y="17339"/>
                    <a:pt x="148046" y="9769"/>
                  </a:cubicBezTo>
                  <a:cubicBezTo>
                    <a:pt x="139337" y="6866"/>
                    <a:pt x="131084" y="1599"/>
                    <a:pt x="121920" y="1060"/>
                  </a:cubicBezTo>
                  <a:cubicBezTo>
                    <a:pt x="81350" y="-1327"/>
                    <a:pt x="40640" y="1060"/>
                    <a:pt x="0" y="106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8348" y="4236552"/>
            <a:ext cx="572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Feedforward adaptation</a:t>
            </a:r>
          </a:p>
          <a:p>
            <a:r>
              <a:rPr lang="en-US" dirty="0" smtClean="0"/>
              <a:t>Offline update of the controller during the inter-trial time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160968" y="4413570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21" grpId="0" animBg="1"/>
      <p:bldP spid="135" grpId="0"/>
      <p:bldP spid="58" grpId="0"/>
      <p:bldP spid="59" grpId="0"/>
      <p:bldP spid="65" grpId="0"/>
      <p:bldP spid="66" grpId="0"/>
      <p:bldP spid="8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49" y="1056349"/>
            <a:ext cx="1482457" cy="1587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66" y="1091828"/>
            <a:ext cx="1689035" cy="15799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7" y="819689"/>
            <a:ext cx="14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671566" y="788066"/>
            <a:ext cx="138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 X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094724" y="784051"/>
            <a:ext cx="103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 X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638467" y="770870"/>
            <a:ext cx="1128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 X-Y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 X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22456" y="819690"/>
            <a:ext cx="17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 X-Y</a:t>
            </a:r>
            <a:endParaRPr lang="en-US" sz="14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693" y="1091828"/>
            <a:ext cx="1543743" cy="155240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49182" y="150408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Within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0" name="Curved Connector 49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367718" y="1595336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42161" y="5745707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676304" y="1328828"/>
            <a:ext cx="1139817" cy="79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308698" y="1741949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896572" y="5015323"/>
            <a:ext cx="1139817" cy="79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559333" y="4962537"/>
            <a:ext cx="82865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440410" y="4853523"/>
            <a:ext cx="729251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138230" y="3116414"/>
            <a:ext cx="744921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56704" y="4315881"/>
            <a:ext cx="2913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LSTM2 get updated every 200ms with respect to trial error history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079440" y="1657929"/>
            <a:ext cx="1139817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47" grpId="0"/>
      <p:bldP spid="43" grpId="0"/>
      <p:bldP spid="56" grpId="0" animBg="1"/>
      <p:bldP spid="57" grpId="0" animBg="1"/>
      <p:bldP spid="58" grpId="0" animBg="1"/>
      <p:bldP spid="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Within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976080" y="1595336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6993" y="1581353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849432" y="1637518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033062" y="1396687"/>
            <a:ext cx="531455" cy="295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543" y="4780523"/>
            <a:ext cx="1579972" cy="156885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0896572" y="5015323"/>
            <a:ext cx="1139817" cy="218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80579" y="4962537"/>
            <a:ext cx="407408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91611" y="4853523"/>
            <a:ext cx="378050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434737" y="3116414"/>
            <a:ext cx="44841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3" grpId="0"/>
      <p:bldP spid="65" grpId="0"/>
      <p:bldP spid="70" grpId="0"/>
      <p:bldP spid="71" grpId="0"/>
      <p:bldP spid="72" grpId="0"/>
      <p:bldP spid="74" grpId="0" animBg="1"/>
      <p:bldP spid="75" grpId="0" animBg="1"/>
      <p:bldP spid="76" grpId="0" animBg="1"/>
      <p:bldP spid="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676993" y="1581353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849432" y="1637518"/>
            <a:ext cx="531455" cy="52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033062" y="1396687"/>
            <a:ext cx="531455" cy="295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3270031" y="1880443"/>
            <a:ext cx="541139" cy="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6719" y="149510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740" y="1474668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10645" y="1888467"/>
            <a:ext cx="824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4011" y="1491680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29938" y="1871229"/>
            <a:ext cx="657776" cy="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40440" y="1860809"/>
            <a:ext cx="384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08887" y="1474668"/>
            <a:ext cx="64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CNN</a:t>
            </a:r>
            <a:endParaRPr lang="en-US" baseline="-25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08618" y="2679846"/>
            <a:ext cx="494682" cy="51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00" y="1091828"/>
            <a:ext cx="1689035" cy="15597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56958" y="819689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49464" y="788066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Control Signal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271477" y="784051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Velocity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908425" y="770870"/>
            <a:ext cx="85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Position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472677" y="2705251"/>
            <a:ext cx="145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Error Signal</a:t>
            </a:r>
            <a:endParaRPr lang="en-US" sz="14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" y="1076592"/>
            <a:ext cx="1313259" cy="15676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6908" y="819691"/>
            <a:ext cx="130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Visual Stimuli</a:t>
            </a:r>
            <a:endParaRPr lang="en-US" sz="14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0" y="1076592"/>
            <a:ext cx="1348622" cy="156764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45980" y="819690"/>
            <a:ext cx="147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Start-end points</a:t>
            </a:r>
            <a:endParaRPr lang="en-US" sz="1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49" y="1115100"/>
            <a:ext cx="1692900" cy="155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04" y="1089583"/>
            <a:ext cx="1533248" cy="1596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35" y="1089583"/>
            <a:ext cx="1416731" cy="1583674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090161" y="2728282"/>
            <a:ext cx="517265" cy="35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599616" y="106740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:Simulation- online adaptation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49153" y="2251421"/>
            <a:ext cx="115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Inter trial </a:t>
            </a:r>
            <a:r>
              <a:rPr lang="en-US" sz="1200" b="1" dirty="0" err="1" smtClean="0"/>
              <a:t>updation</a:t>
            </a:r>
            <a:endParaRPr lang="en-US" sz="1200" b="1" dirty="0"/>
          </a:p>
        </p:txBody>
      </p:sp>
      <p:cxnSp>
        <p:nvCxnSpPr>
          <p:cNvPr id="51" name="Curved Connector 50"/>
          <p:cNvCxnSpPr/>
          <p:nvPr/>
        </p:nvCxnSpPr>
        <p:spPr>
          <a:xfrm rot="16200000" flipV="1">
            <a:off x="5719114" y="2105273"/>
            <a:ext cx="554830" cy="28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8266721" y="5487832"/>
            <a:ext cx="46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96096" y="4938265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7082639" y="4361982"/>
            <a:ext cx="517265" cy="26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2635" y="4780524"/>
            <a:ext cx="1416731" cy="1568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835" y="2973146"/>
            <a:ext cx="1675956" cy="155966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756" y="4789714"/>
            <a:ext cx="1601101" cy="155966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674696" y="4472746"/>
            <a:ext cx="1307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Position X-Y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037977" y="4469769"/>
            <a:ext cx="1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Velocity X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11756" y="4517668"/>
            <a:ext cx="159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FB Control Signal X</a:t>
            </a:r>
            <a:endParaRPr lang="en-US" sz="14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7343" y="4780523"/>
            <a:ext cx="1579972" cy="156885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0781091" y="5009291"/>
            <a:ext cx="1139817" cy="218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980579" y="4962537"/>
            <a:ext cx="407408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91611" y="4853523"/>
            <a:ext cx="378050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434737" y="3116414"/>
            <a:ext cx="448414" cy="128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ghtning Bolt 45"/>
          <p:cNvSpPr/>
          <p:nvPr/>
        </p:nvSpPr>
        <p:spPr>
          <a:xfrm flipH="1">
            <a:off x="11179045" y="3197631"/>
            <a:ext cx="574872" cy="78098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4" grpId="0" animBg="1"/>
      <p:bldP spid="75" grpId="0" animBg="1"/>
      <p:bldP spid="76" grpId="0" animBg="1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34214" y="292868"/>
            <a:ext cx="4477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Reach  movement – Laboratory settings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25990" y="2461305"/>
            <a:ext cx="5231902" cy="1966396"/>
            <a:chOff x="783766" y="4604404"/>
            <a:chExt cx="5231902" cy="1966396"/>
          </a:xfrm>
        </p:grpSpPr>
        <p:sp>
          <p:nvSpPr>
            <p:cNvPr id="23" name="TextBox 22"/>
            <p:cNvSpPr txBox="1"/>
            <p:nvPr/>
          </p:nvSpPr>
          <p:spPr>
            <a:xfrm>
              <a:off x="2669171" y="4604404"/>
              <a:ext cx="1459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 vector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3766" y="4604404"/>
              <a:ext cx="13672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Start-end coordinate /initial state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151011" y="519586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54605" y="5179640"/>
              <a:ext cx="296092" cy="8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556210" y="4717975"/>
              <a:ext cx="145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Trajectory dynamics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38" y="5886177"/>
              <a:ext cx="1051795" cy="6846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9196" y="5886176"/>
              <a:ext cx="619273" cy="6846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470" y="6179653"/>
              <a:ext cx="621836" cy="26226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730" y="2475128"/>
            <a:ext cx="2055086" cy="197870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4363882" y="415634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29049" y="2501714"/>
            <a:ext cx="28738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3" idx="4"/>
          </p:cNvCxnSpPr>
          <p:nvPr/>
        </p:nvCxnSpPr>
        <p:spPr>
          <a:xfrm flipH="1" flipV="1">
            <a:off x="4472741" y="2702012"/>
            <a:ext cx="34833" cy="14543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28" y="2377580"/>
            <a:ext cx="1706004" cy="2107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58" y="2377580"/>
            <a:ext cx="1857322" cy="2107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633" y="2002858"/>
            <a:ext cx="1898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Control Signal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97118" y="2002857"/>
            <a:ext cx="157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Velocity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7" y="2377580"/>
            <a:ext cx="2078628" cy="2107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4359" y="2002857"/>
            <a:ext cx="1663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Trajectory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 Simulation- online adaptation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8891" y="1045029"/>
            <a:ext cx="736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LSTM2 get updated every 200ms with respect to trial error history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68891" y="5142412"/>
            <a:ext cx="736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Tested LSTM2 </a:t>
            </a:r>
            <a:r>
              <a:rPr lang="en-US" dirty="0"/>
              <a:t>get updated every 1</a:t>
            </a:r>
            <a:r>
              <a:rPr lang="en-US" dirty="0" smtClean="0"/>
              <a:t>0ms </a:t>
            </a:r>
            <a:r>
              <a:rPr lang="en-US" dirty="0"/>
              <a:t>with respect to trial error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Increasing </a:t>
            </a:r>
            <a:r>
              <a:rPr lang="en-US" dirty="0" err="1" smtClean="0"/>
              <a:t>updation</a:t>
            </a:r>
            <a:r>
              <a:rPr lang="en-US" dirty="0" smtClean="0"/>
              <a:t> time – computational cost, need more time -GPU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offline &amp; online together? Solution:- parallel computing?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2" y="3101418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32" y="1859527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5675" y="1526037"/>
            <a:ext cx="170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68028" y="1341371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71" y="1630118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408" y="4129031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10361039" y="4345575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4357" y="3334431"/>
            <a:ext cx="15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99486" y="2058501"/>
            <a:ext cx="1122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33060" y="3641774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338053" y="2492242"/>
            <a:ext cx="1760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" y="1563555"/>
            <a:ext cx="16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12186" y="4666914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 Joint velocity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83465" y="4789815"/>
            <a:ext cx="134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4632" y="2553406"/>
            <a:ext cx="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74675" y="1943055"/>
            <a:ext cx="90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317205" y="318348"/>
            <a:ext cx="6412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– Parallel LSTM’s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856347" y="2796262"/>
            <a:ext cx="1" cy="92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06707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3060" y="1596691"/>
            <a:ext cx="84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037" y="2331178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03632" y="1596691"/>
            <a:ext cx="92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403632" y="5302538"/>
            <a:ext cx="113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Sensory Feedback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380664" y="4933206"/>
            <a:ext cx="9555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83240" y="1492648"/>
            <a:ext cx="10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Control signal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335570" y="2052500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ightning Bolt 43"/>
          <p:cNvSpPr/>
          <p:nvPr/>
        </p:nvSpPr>
        <p:spPr>
          <a:xfrm flipH="1">
            <a:off x="10751028" y="3905594"/>
            <a:ext cx="574872" cy="4389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325106" y="4817839"/>
            <a:ext cx="101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Control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signal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77268" y="3897135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FB Error signal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41039" y="3602366"/>
            <a:ext cx="139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Perturbation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51172" y="4593579"/>
            <a:ext cx="8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325106" y="3482509"/>
            <a:ext cx="384282" cy="46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440967" y="1559567"/>
            <a:ext cx="101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Joint velocity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6325106" y="4501334"/>
            <a:ext cx="384282" cy="24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995568" y="3383251"/>
            <a:ext cx="405572" cy="5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01140" y="931117"/>
            <a:ext cx="108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 trial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41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77506" y="1277868"/>
            <a:ext cx="84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  <a:r>
              <a:rPr lang="en-US" baseline="-25000" dirty="0" smtClean="0"/>
              <a:t>2a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477506" y="1309925"/>
            <a:ext cx="8963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01140" y="2312387"/>
            <a:ext cx="126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Within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/>
      <p:bldP spid="34" grpId="0"/>
      <p:bldP spid="38" grpId="0"/>
      <p:bldP spid="44" grpId="0" animBg="1"/>
      <p:bldP spid="45" grpId="0"/>
      <p:bldP spid="51" grpId="0"/>
      <p:bldP spid="52" grpId="0"/>
      <p:bldP spid="54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8891" y="223095"/>
            <a:ext cx="9579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HelveticaNeue-Light"/>
              </a:rPr>
              <a:t>CNN-LSTM network </a:t>
            </a:r>
            <a:r>
              <a:rPr lang="en-US" dirty="0">
                <a:latin typeface="HelveticaNeue-Light"/>
              </a:rPr>
              <a:t>model </a:t>
            </a:r>
            <a:r>
              <a:rPr lang="en-US" dirty="0" smtClean="0">
                <a:latin typeface="HelveticaNeue-Light"/>
              </a:rPr>
              <a:t>: Parallel LSTM’s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95" y="1739400"/>
            <a:ext cx="3076575" cy="3152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11" y="2423156"/>
            <a:ext cx="2942196" cy="24690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48" y="781385"/>
            <a:ext cx="2882121" cy="24690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749" y="3596502"/>
            <a:ext cx="2885824" cy="2516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9622" y="1739400"/>
            <a:ext cx="141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Updation</a:t>
            </a:r>
            <a:r>
              <a:rPr lang="en-US" dirty="0" smtClean="0"/>
              <a:t> every 200ms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89621" y="4480212"/>
            <a:ext cx="160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Updation</a:t>
            </a:r>
            <a:r>
              <a:rPr lang="en-US" dirty="0" smtClean="0"/>
              <a:t> every 50ms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-339239" y="3337975"/>
            <a:ext cx="22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Parameter </a:t>
            </a:r>
            <a:r>
              <a:rPr lang="en-US" dirty="0" err="1" smtClean="0"/>
              <a:t>updation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8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1585" y="235685"/>
            <a:ext cx="10175132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HelveticaNeue-Light"/>
              </a:rPr>
              <a:t>Today’s talk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Previous 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from computational model simulations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Neural data from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eep brain recordings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Synthetic Data - Simulated reach parameters using LQG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CNN-Auto decoder model for reach trajectory 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Auto encoding &amp; decoding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CNN- LSTM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model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for reach trajectory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generation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Open loop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offline adaptation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Closed loop with sensory feedback and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HelveticaNeue-Light"/>
              </a:rPr>
              <a:t>online adaptation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data / Implementation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Summary </a:t>
            </a:r>
            <a:endParaRPr lang="en-US" dirty="0"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6343" y="261257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Computational model simulation to neural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59" y="1163824"/>
            <a:ext cx="1122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Suresh AK,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Besmania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et al (2020), </a:t>
            </a:r>
            <a:r>
              <a:rPr lang="en-US" dirty="0"/>
              <a:t>Neural population dynamics in motor cortex are different for reach and </a:t>
            </a:r>
            <a:r>
              <a:rPr lang="en-US" dirty="0" smtClean="0"/>
              <a:t>grasp,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eLife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Churchland</a:t>
            </a:r>
            <a:r>
              <a:rPr lang="en-US" dirty="0" smtClean="0"/>
              <a:t> </a:t>
            </a:r>
            <a:r>
              <a:rPr lang="en-US" dirty="0" err="1" smtClean="0"/>
              <a:t>Shenoy</a:t>
            </a:r>
            <a:r>
              <a:rPr lang="en-US" dirty="0" smtClean="0"/>
              <a:t> et al(2012) Neural </a:t>
            </a:r>
            <a:r>
              <a:rPr lang="en-US" dirty="0"/>
              <a:t>population dynamics during </a:t>
            </a:r>
            <a:r>
              <a:rPr lang="en-US" dirty="0" smtClean="0"/>
              <a:t>reaching, Nature</a:t>
            </a:r>
            <a:endParaRPr lang="en-US" dirty="0"/>
          </a:p>
          <a:p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88526" y="2918150"/>
            <a:ext cx="3770811" cy="2962781"/>
            <a:chOff x="6278880" y="3074124"/>
            <a:chExt cx="3770811" cy="29627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880" y="3074124"/>
              <a:ext cx="3770811" cy="29627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1292" y="4160074"/>
              <a:ext cx="1079862" cy="86345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528457" y="6070655"/>
            <a:ext cx="30828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data – 8 reach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559" y="3587931"/>
            <a:ext cx="219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Target visual input</a:t>
            </a:r>
          </a:p>
          <a:p>
            <a:pPr algn="ctr"/>
            <a:r>
              <a:rPr lang="en-US" dirty="0" smtClean="0"/>
              <a:t>Joint space representation</a:t>
            </a:r>
          </a:p>
          <a:p>
            <a:pPr algn="ctr"/>
            <a:r>
              <a:rPr lang="en-US" dirty="0" smtClean="0"/>
              <a:t>Motor command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52709" y="3900584"/>
            <a:ext cx="21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Muscle </a:t>
            </a:r>
            <a:r>
              <a:rPr lang="en-US" dirty="0" err="1" smtClean="0"/>
              <a:t>veleocity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4754" y="4188095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338457" y="4106294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349" y="793033"/>
            <a:ext cx="1129501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Neue-Light"/>
              </a:rPr>
              <a:t>Implementation</a:t>
            </a:r>
          </a:p>
          <a:p>
            <a:pPr algn="ctr"/>
            <a:endParaRPr lang="en-US" sz="2000" dirty="0">
              <a:latin typeface="HelveticaNeue-Light"/>
            </a:endParaRPr>
          </a:p>
          <a:p>
            <a:endParaRPr lang="en-US" sz="2000" dirty="0">
              <a:latin typeface="HelveticaNeue-Light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Neue-Light"/>
              </a:rPr>
              <a:t>Scripting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LQG                         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, Python, 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CNN-Auto decoder    : </a:t>
            </a:r>
            <a:r>
              <a:rPr lang="en-US" dirty="0" err="1" smtClean="0">
                <a:latin typeface="HelveticaNeue-Light"/>
              </a:rPr>
              <a:t>Matlab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CNN-LSTM              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 (</a:t>
            </a:r>
            <a:r>
              <a:rPr lang="en-US" dirty="0" err="1" smtClean="0">
                <a:latin typeface="HelveticaNeue-Light"/>
              </a:rPr>
              <a:t>DeepLearning</a:t>
            </a:r>
            <a:r>
              <a:rPr lang="en-US" dirty="0" smtClean="0">
                <a:latin typeface="HelveticaNeue-Light"/>
              </a:rPr>
              <a:t>/parallel </a:t>
            </a:r>
            <a:r>
              <a:rPr lang="en-US" dirty="0" err="1" smtClean="0">
                <a:latin typeface="HelveticaNeue-Light"/>
              </a:rPr>
              <a:t>computingToolbox</a:t>
            </a:r>
            <a:r>
              <a:rPr lang="en-US" dirty="0" smtClean="0">
                <a:latin typeface="HelveticaNeue-Light"/>
              </a:rPr>
              <a:t>), Python (</a:t>
            </a:r>
            <a:r>
              <a:rPr lang="en-US" dirty="0" err="1" smtClean="0">
                <a:latin typeface="HelveticaNeue-Light"/>
              </a:rPr>
              <a:t>Keras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tensorflow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pytorch</a:t>
            </a:r>
            <a:r>
              <a:rPr lang="en-US" dirty="0" smtClean="0">
                <a:latin typeface="HelveticaNeue-Ligh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Rotational Dynamics  : </a:t>
            </a:r>
            <a:r>
              <a:rPr lang="en-US" dirty="0" err="1" smtClean="0">
                <a:latin typeface="HelveticaNeue-Light"/>
              </a:rPr>
              <a:t>Matlab</a:t>
            </a:r>
            <a:r>
              <a:rPr lang="en-US" dirty="0" smtClean="0">
                <a:latin typeface="HelveticaNeue-Light"/>
              </a:rPr>
              <a:t> (Taken from </a:t>
            </a:r>
            <a:r>
              <a:rPr lang="en-US" dirty="0" err="1" smtClean="0">
                <a:latin typeface="HelveticaNeue-Light"/>
              </a:rPr>
              <a:t>github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ChurchlandLab</a:t>
            </a:r>
            <a:r>
              <a:rPr lang="en-US" dirty="0" smtClean="0">
                <a:latin typeface="HelveticaNeue-Ligh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Neue-Light"/>
              </a:rPr>
              <a:t>Available                    : https</a:t>
            </a:r>
            <a:r>
              <a:rPr lang="en-US" dirty="0">
                <a:latin typeface="HelveticaNeue-Light"/>
              </a:rPr>
              <a:t>://github.com/jamesmathew07</a:t>
            </a:r>
            <a:endParaRPr lang="en-US" dirty="0" smtClean="0">
              <a:latin typeface="HelveticaNeue-Ligh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Neue-Light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Neue-Light"/>
              </a:rPr>
              <a:t>Data: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HelveticaNeue-Light"/>
              </a:rPr>
              <a:t>Churchland</a:t>
            </a:r>
            <a:r>
              <a:rPr lang="en-US" dirty="0" smtClean="0">
                <a:latin typeface="HelveticaNeue-Light"/>
              </a:rPr>
              <a:t>, </a:t>
            </a:r>
            <a:r>
              <a:rPr lang="en-US" dirty="0" err="1" smtClean="0">
                <a:latin typeface="HelveticaNeue-Light"/>
              </a:rPr>
              <a:t>Besmania</a:t>
            </a:r>
            <a:r>
              <a:rPr lang="en-US" dirty="0" smtClean="0">
                <a:latin typeface="HelveticaNeue-Light"/>
              </a:rPr>
              <a:t>, Crevecoeur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HelveticaNeue-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latin typeface="HelveticaNeue-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9001" y="571075"/>
            <a:ext cx="96215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Neue-Light"/>
              </a:rPr>
              <a:t>Summary</a:t>
            </a:r>
          </a:p>
          <a:p>
            <a:pPr algn="ctr"/>
            <a:endParaRPr lang="en-US" sz="2000" dirty="0">
              <a:latin typeface="HelveticaNeue-Light"/>
            </a:endParaRPr>
          </a:p>
          <a:p>
            <a:endParaRPr lang="en-US" sz="2000" dirty="0">
              <a:latin typeface="HelveticaNeue-Light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CNN-Auto decoder approach for reach trajectory generation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CNN-LSTM model can capture online feedback adaptation characteristics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elveticaNeue-Light"/>
              </a:rPr>
              <a:t>Parallel computing offers better online adaptation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4139018"/>
            <a:ext cx="4015740" cy="1947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95" y="4139018"/>
            <a:ext cx="3933825" cy="1971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37760" y="289491"/>
            <a:ext cx="175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61950" y="2900289"/>
            <a:ext cx="9168700" cy="1966368"/>
            <a:chOff x="2718500" y="1371735"/>
            <a:chExt cx="9168700" cy="19663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0563" y="1371735"/>
              <a:ext cx="2098230" cy="146725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endCxn id="5" idx="1"/>
            </p:cNvCxnSpPr>
            <p:nvPr/>
          </p:nvCxnSpPr>
          <p:spPr>
            <a:xfrm>
              <a:off x="3918857" y="2105364"/>
              <a:ext cx="5617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</p:cNvCxnSpPr>
            <p:nvPr/>
          </p:nvCxnSpPr>
          <p:spPr>
            <a:xfrm flipV="1">
              <a:off x="6578793" y="2105364"/>
              <a:ext cx="684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72350" y="1889759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15349" y="1889759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18" name="U-Turn Arrow 17"/>
            <p:cNvSpPr/>
            <p:nvPr/>
          </p:nvSpPr>
          <p:spPr>
            <a:xfrm rot="10800000">
              <a:off x="4763588" y="2797561"/>
              <a:ext cx="2320301" cy="54054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21234" y="2903882"/>
              <a:ext cx="109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Feedback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18500" y="2281729"/>
              <a:ext cx="1557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Visual / neural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04865" y="2281729"/>
              <a:ext cx="1557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Hand behavior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309463" y="1741714"/>
              <a:ext cx="2577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Neurophysiology</a:t>
              </a:r>
            </a:p>
            <a:p>
              <a:r>
                <a:rPr lang="en-US" dirty="0" smtClean="0"/>
                <a:t>Neural recordings</a:t>
              </a:r>
            </a:p>
            <a:p>
              <a:r>
                <a:rPr lang="en-US" dirty="0" err="1" smtClean="0"/>
                <a:t>EEG,MEG,fMRI,EMG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42233" y="1283049"/>
            <a:ext cx="9188417" cy="1200329"/>
            <a:chOff x="2698783" y="3659741"/>
            <a:chExt cx="9188417" cy="1200329"/>
          </a:xfrm>
        </p:grpSpPr>
        <p:sp>
          <p:nvSpPr>
            <p:cNvPr id="31" name="TextBox 30"/>
            <p:cNvSpPr txBox="1"/>
            <p:nvPr/>
          </p:nvSpPr>
          <p:spPr>
            <a:xfrm>
              <a:off x="4554583" y="3762103"/>
              <a:ext cx="1852093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Mathematical model</a:t>
              </a:r>
            </a:p>
            <a:p>
              <a:pPr algn="ctr"/>
              <a:r>
                <a:rPr lang="en-US" dirty="0" smtClean="0"/>
                <a:t>LQG controller</a:t>
              </a:r>
              <a:endParaRPr lang="en-US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899140" y="4034448"/>
              <a:ext cx="5617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559076" y="4034448"/>
              <a:ext cx="684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52633" y="3818843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95632" y="3818843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98783" y="4210813"/>
              <a:ext cx="1557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Coordinates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85148" y="4210813"/>
              <a:ext cx="176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Hand trajectory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09463" y="3659741"/>
              <a:ext cx="25777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OFC, LQG</a:t>
              </a:r>
            </a:p>
            <a:p>
              <a:r>
                <a:rPr lang="en-US" dirty="0" smtClean="0"/>
                <a:t>Reaching/Tracking tasks</a:t>
              </a:r>
            </a:p>
            <a:p>
              <a:r>
                <a:rPr lang="en-US" dirty="0" smtClean="0"/>
                <a:t>Perturbations</a:t>
              </a:r>
            </a:p>
            <a:p>
              <a:r>
                <a:rPr lang="en-US" dirty="0" smtClean="0"/>
                <a:t>Sensory delays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52246" y="5185829"/>
            <a:ext cx="9308305" cy="1170521"/>
            <a:chOff x="2663949" y="5192078"/>
            <a:chExt cx="9308305" cy="117052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563" y="5192078"/>
              <a:ext cx="2155077" cy="100842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3826823" y="5691186"/>
              <a:ext cx="5617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15330" y="5506520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578793" y="5691187"/>
              <a:ext cx="684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15349" y="5475582"/>
              <a:ext cx="1009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3949" y="5854768"/>
              <a:ext cx="1700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Synthetic data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35659" y="5854768"/>
              <a:ext cx="2073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Simulated behavior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94517" y="5439269"/>
              <a:ext cx="2577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Best machine learning techniques</a:t>
              </a:r>
            </a:p>
            <a:p>
              <a:r>
                <a:rPr lang="en-US" dirty="0" smtClean="0"/>
                <a:t>Robotics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14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2565"/>
            <a:ext cx="10515600" cy="1325563"/>
          </a:xfrm>
        </p:spPr>
        <p:txBody>
          <a:bodyPr/>
          <a:lstStyle/>
          <a:p>
            <a:pPr algn="ctr"/>
            <a:r>
              <a:rPr lang="en-US" i="1" dirty="0" smtClean="0"/>
              <a:t>Merci Beaucoup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3088" y="244624"/>
            <a:ext cx="305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Neuronal Data – EMG relation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52" y="5332889"/>
            <a:ext cx="68770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615" y="639484"/>
            <a:ext cx="5425031" cy="4697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7165" y="6488668"/>
            <a:ext cx="350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Lara, </a:t>
            </a:r>
            <a:r>
              <a:rPr lang="en-US" dirty="0" err="1" smtClean="0"/>
              <a:t>Churchland</a:t>
            </a:r>
            <a:r>
              <a:rPr lang="en-US" dirty="0" smtClean="0"/>
              <a:t> (2018) </a:t>
            </a:r>
            <a:r>
              <a:rPr lang="en-US" dirty="0" err="1" smtClean="0"/>
              <a:t>NatComm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9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19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2420" y="3119562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5348" y="3099468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5835" y="1609776"/>
            <a:ext cx="188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Cortical pathways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88" y="3411410"/>
            <a:ext cx="1434193" cy="1130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25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8340656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81537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3773" y="1342027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</a:t>
            </a:r>
            <a:r>
              <a:rPr lang="en-US" dirty="0">
                <a:solidFill>
                  <a:srgbClr val="C00000"/>
                </a:solidFill>
              </a:rPr>
              <a:t>firing rate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5355" y="658992"/>
            <a:ext cx="2676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Preprogrammed/goal directed tasks OR</a:t>
            </a:r>
          </a:p>
          <a:p>
            <a:pPr algn="ctr"/>
            <a:r>
              <a:rPr lang="en-US" dirty="0" smtClean="0"/>
              <a:t>Dynamic/tracking tasks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0"/>
          </p:cNvCxnSpPr>
          <p:nvPr/>
        </p:nvCxnSpPr>
        <p:spPr>
          <a:xfrm flipV="1">
            <a:off x="4602946" y="2199620"/>
            <a:ext cx="1075043" cy="91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06195" y="2199620"/>
            <a:ext cx="938307" cy="79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512677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47300" y="4547468"/>
            <a:ext cx="17418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6640" y="1324764"/>
            <a:ext cx="23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firing rate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23291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98530" y="358220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Muscle Activation EMG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35398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608327" y="2936045"/>
            <a:ext cx="1740508" cy="1258160"/>
            <a:chOff x="4929058" y="2936045"/>
            <a:chExt cx="1740508" cy="1258160"/>
          </a:xfrm>
        </p:grpSpPr>
        <p:sp>
          <p:nvSpPr>
            <p:cNvPr id="13" name="TextBox 12"/>
            <p:cNvSpPr txBox="1"/>
            <p:nvPr/>
          </p:nvSpPr>
          <p:spPr>
            <a:xfrm>
              <a:off x="5156078" y="2936045"/>
              <a:ext cx="11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Sensory Feedback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4929058" y="3779520"/>
              <a:ext cx="433676" cy="414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6243876" y="3769418"/>
              <a:ext cx="425690" cy="424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45659" y="5242942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Behavioural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5261" y="2594373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>
            <a:off x="1541417" y="1324764"/>
            <a:ext cx="470263" cy="3217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>
            <a:off x="1562283" y="4778245"/>
            <a:ext cx="378459" cy="153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908149" y="262206"/>
            <a:ext cx="699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Low and high level flowchart of reaching movement generation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0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31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7" y="1316220"/>
            <a:ext cx="4572176" cy="3204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9328" y="485800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Sartori</a:t>
            </a:r>
            <a:r>
              <a:rPr lang="en-US" dirty="0" smtClean="0"/>
              <a:t> et al (2017) Nature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9" y="1497161"/>
            <a:ext cx="5622605" cy="2668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9486" y="60603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level  to EMG activation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9" y="5156644"/>
            <a:ext cx="1830083" cy="133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19" y="3914753"/>
            <a:ext cx="1325199" cy="55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8089" y="3353997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pathways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3781" y="3328503"/>
            <a:ext cx="24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Spinal &amp; muscular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5835" y="1609776"/>
            <a:ext cx="188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Cortical pathways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88" y="3685344"/>
            <a:ext cx="1434193" cy="856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25" y="5156644"/>
            <a:ext cx="1830083" cy="13339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V="1">
            <a:off x="8340656" y="5373188"/>
            <a:ext cx="361459" cy="339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81537" y="5389657"/>
            <a:ext cx="153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Task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03773" y="1342027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</a:t>
            </a:r>
            <a:r>
              <a:rPr lang="en-US" dirty="0">
                <a:solidFill>
                  <a:srgbClr val="C00000"/>
                </a:solidFill>
              </a:rPr>
              <a:t>firing rate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9383" y="766301"/>
            <a:ext cx="326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invariant/goal directed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546247" y="2199620"/>
            <a:ext cx="1019588" cy="96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106195" y="2199620"/>
            <a:ext cx="938307" cy="79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512677" y="4669387"/>
            <a:ext cx="8708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47300" y="4547468"/>
            <a:ext cx="17418" cy="46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6640" y="1324764"/>
            <a:ext cx="23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Neuron firing rate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23291" y="3618781"/>
            <a:ext cx="165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Start-End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coordinates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98530" y="358220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X-Y position/ velocity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Muscle Activation EMG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35398" y="5373188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Output: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Movement trajectory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5659" y="5242942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Behavioural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5261" y="2594373"/>
            <a:ext cx="157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Neural</a:t>
            </a:r>
          </a:p>
          <a:p>
            <a:pPr algn="ctr"/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>
            <a:off x="1541417" y="1324764"/>
            <a:ext cx="470263" cy="3217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>
            <a:off x="1562283" y="4778245"/>
            <a:ext cx="378459" cy="153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5913120" y="5590903"/>
            <a:ext cx="1393371" cy="29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835208" y="3931261"/>
            <a:ext cx="1393371" cy="298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8966024">
            <a:off x="5525517" y="2691616"/>
            <a:ext cx="775205" cy="400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336529">
            <a:off x="6571694" y="2696003"/>
            <a:ext cx="775205" cy="400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08149" y="262206"/>
            <a:ext cx="699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Low and high level flowchart of reaching movement generation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16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computational models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6755" y="1057029"/>
            <a:ext cx="5939246" cy="4911112"/>
            <a:chOff x="5852161" y="1288869"/>
            <a:chExt cx="5939246" cy="4911112"/>
          </a:xfrm>
        </p:grpSpPr>
        <p:sp>
          <p:nvSpPr>
            <p:cNvPr id="10" name="TextBox 9"/>
            <p:cNvSpPr txBox="1"/>
            <p:nvPr/>
          </p:nvSpPr>
          <p:spPr>
            <a:xfrm>
              <a:off x="7359362" y="5477196"/>
              <a:ext cx="2611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Bernicker</a:t>
              </a:r>
              <a:r>
                <a:rPr lang="en-US" dirty="0" smtClean="0"/>
                <a:t> &amp; </a:t>
              </a:r>
              <a:r>
                <a:rPr lang="en-US" dirty="0" err="1" smtClean="0"/>
                <a:t>Kording</a:t>
              </a:r>
              <a:r>
                <a:rPr lang="en-US" dirty="0" smtClean="0"/>
                <a:t> 2015</a:t>
              </a:r>
              <a:endParaRPr lang="en-GB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8655" y="1448916"/>
              <a:ext cx="3600450" cy="31908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52161" y="5830649"/>
              <a:ext cx="593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Task- XY Position-</a:t>
              </a:r>
              <a:r>
                <a:rPr lang="en-US" dirty="0" err="1" smtClean="0"/>
                <a:t>Autoencoder</a:t>
              </a:r>
              <a:r>
                <a:rPr lang="en-US" dirty="0" smtClean="0"/>
                <a:t>- Motor Command-Trajectory</a:t>
              </a:r>
              <a:endParaRPr lang="en-GB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149737" y="1288869"/>
              <a:ext cx="2447109" cy="3675017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51011" y="4586615"/>
              <a:ext cx="1815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Autodecoder</a:t>
              </a:r>
              <a:r>
                <a:rPr lang="en-US" dirty="0" smtClean="0"/>
                <a:t> net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08914" y="1366628"/>
            <a:ext cx="5783716" cy="3878728"/>
            <a:chOff x="74840" y="1967800"/>
            <a:chExt cx="5783716" cy="38787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40" y="1967800"/>
              <a:ext cx="5783716" cy="34088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86835" y="5477196"/>
              <a:ext cx="2420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Kalidindi</a:t>
              </a:r>
              <a:r>
                <a:rPr lang="en-US" dirty="0" smtClean="0"/>
                <a:t>, Scott (2020)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08914" y="5614688"/>
            <a:ext cx="61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 XY Position (Sensory FB)-RNN- Motor command-Trajectory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53" y="969917"/>
            <a:ext cx="5772150" cy="1295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56" y="2628719"/>
            <a:ext cx="3251835" cy="1609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37" y="2552519"/>
            <a:ext cx="1876425" cy="168592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6348542" y="3344091"/>
            <a:ext cx="400594" cy="212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687" y="4296088"/>
            <a:ext cx="5438775" cy="14954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61330" y="5849157"/>
            <a:ext cx="278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Susillo</a:t>
            </a:r>
            <a:r>
              <a:rPr lang="en-US" dirty="0" smtClean="0"/>
              <a:t> et al 2015, Nature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217741" y="6218489"/>
            <a:ext cx="466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Task-Neural recordings- PCA-RNN-EMG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neuronal recordings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68732" y="299489"/>
            <a:ext cx="789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Neue-Light"/>
              </a:rPr>
              <a:t>Neural </a:t>
            </a:r>
            <a:r>
              <a:rPr lang="en-US" dirty="0">
                <a:latin typeface="HelveticaNeue-Light"/>
              </a:rPr>
              <a:t>network model of </a:t>
            </a:r>
            <a:r>
              <a:rPr lang="en-US" dirty="0" smtClean="0">
                <a:latin typeface="HelveticaNeue-Light"/>
              </a:rPr>
              <a:t>reaching movement from neuronal models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78BE-8D44-459B-8973-7F025381AD37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63138" y="5875730"/>
            <a:ext cx="439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Task- </a:t>
            </a:r>
            <a:r>
              <a:rPr lang="en-US" dirty="0" err="1" smtClean="0"/>
              <a:t>XYpos</a:t>
            </a:r>
            <a:r>
              <a:rPr lang="en-US" dirty="0" smtClean="0"/>
              <a:t>- RNN- XY Velocity- Trajectory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98" y="1129191"/>
            <a:ext cx="4647421" cy="42344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2844" y="5477196"/>
            <a:ext cx="260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Jonathan et al 2015,2016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2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8963</TotalTime>
  <Words>1967</Words>
  <Application>Microsoft Office PowerPoint</Application>
  <PresentationFormat>Widescreen</PresentationFormat>
  <Paragraphs>677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HelveticaNeue-Light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Beaucoup</vt:lpstr>
      <vt:lpstr>PowerPoint Presentation</vt:lpstr>
      <vt:lpstr>PowerPoint Presentation</vt:lpstr>
    </vt:vector>
  </TitlesOfParts>
  <Company>Université Catholique de Louvain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Mathew</dc:creator>
  <cp:lastModifiedBy>James Mathew</cp:lastModifiedBy>
  <cp:revision>196</cp:revision>
  <dcterms:created xsi:type="dcterms:W3CDTF">2021-01-20T14:38:11Z</dcterms:created>
  <dcterms:modified xsi:type="dcterms:W3CDTF">2021-05-10T07:28:17Z</dcterms:modified>
</cp:coreProperties>
</file>